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74" r:id="rId2"/>
  </p:sldMasterIdLst>
  <p:notesMasterIdLst>
    <p:notesMasterId r:id="rId44"/>
  </p:notesMasterIdLst>
  <p:handoutMasterIdLst>
    <p:handoutMasterId r:id="rId45"/>
  </p:handoutMasterIdLst>
  <p:sldIdLst>
    <p:sldId id="425" r:id="rId3"/>
    <p:sldId id="642" r:id="rId4"/>
    <p:sldId id="711" r:id="rId5"/>
    <p:sldId id="473" r:id="rId6"/>
    <p:sldId id="621" r:id="rId7"/>
    <p:sldId id="623" r:id="rId8"/>
    <p:sldId id="666" r:id="rId9"/>
    <p:sldId id="600" r:id="rId10"/>
    <p:sldId id="601" r:id="rId11"/>
    <p:sldId id="604" r:id="rId12"/>
    <p:sldId id="605" r:id="rId13"/>
    <p:sldId id="497" r:id="rId14"/>
    <p:sldId id="607" r:id="rId15"/>
    <p:sldId id="479" r:id="rId16"/>
    <p:sldId id="614" r:id="rId17"/>
    <p:sldId id="743" r:id="rId18"/>
    <p:sldId id="744" r:id="rId19"/>
    <p:sldId id="745" r:id="rId20"/>
    <p:sldId id="378" r:id="rId21"/>
    <p:sldId id="499" r:id="rId22"/>
    <p:sldId id="500" r:id="rId23"/>
    <p:sldId id="555" r:id="rId24"/>
    <p:sldId id="608" r:id="rId25"/>
    <p:sldId id="644" r:id="rId26"/>
    <p:sldId id="645" r:id="rId27"/>
    <p:sldId id="660" r:id="rId28"/>
    <p:sldId id="526" r:id="rId29"/>
    <p:sldId id="732" r:id="rId30"/>
    <p:sldId id="747" r:id="rId31"/>
    <p:sldId id="731" r:id="rId32"/>
    <p:sldId id="733" r:id="rId33"/>
    <p:sldId id="670" r:id="rId34"/>
    <p:sldId id="690" r:id="rId35"/>
    <p:sldId id="746" r:id="rId36"/>
    <p:sldId id="736" r:id="rId37"/>
    <p:sldId id="683" r:id="rId38"/>
    <p:sldId id="729" r:id="rId39"/>
    <p:sldId id="719" r:id="rId40"/>
    <p:sldId id="714" r:id="rId41"/>
    <p:sldId id="730" r:id="rId42"/>
    <p:sldId id="424" r:id="rId4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07BCE6-8E7F-8F1C-2A8F-1D3CB34418DD}" name="Betsy Maggard" initials="BM" userId="S::BMaggard@thompsonhorton.com::1ff5920c-08bb-4057-a548-2d55376b57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tsy Maggard" initials="BM" lastIdx="1" clrIdx="0">
    <p:extLst>
      <p:ext uri="{19B8F6BF-5375-455C-9EA6-DF929625EA0E}">
        <p15:presenceInfo xmlns:p15="http://schemas.microsoft.com/office/powerpoint/2012/main" userId="S::BMaggard@thompsonhorton.com::1ff5920c-08bb-4057-a548-2d55376b57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852"/>
    <a:srgbClr val="629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12"/>
  </p:normalViewPr>
  <p:slideViewPr>
    <p:cSldViewPr>
      <p:cViewPr varScale="1">
        <p:scale>
          <a:sx n="109" d="100"/>
          <a:sy n="109" d="100"/>
        </p:scale>
        <p:origin x="354" y="10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60" d="100"/>
          <a:sy n="60" d="100"/>
        </p:scale>
        <p:origin x="-2748" y="-84"/>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4A4F2A-A210-42D6-91FE-0484813C650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69F9D0D-07A9-4989-8498-DB857656C14F}">
      <dgm:prSet custT="1"/>
      <dgm:spPr/>
      <dgm:t>
        <a:bodyPr/>
        <a:lstStyle/>
        <a:p>
          <a:pPr algn="just"/>
          <a:r>
            <a:rPr lang="en-US" sz="2400" b="1" i="0" u="none" dirty="0">
              <a:latin typeface="+mn-lt"/>
              <a:ea typeface="Lantinghei TC Heavy" panose="03000509000000000000" pitchFamily="66" charset="-120"/>
              <a:cs typeface="Arial Black" panose="020B0604020202020204" pitchFamily="34" charset="0"/>
            </a:rPr>
            <a:t>Total Population</a:t>
          </a:r>
          <a:r>
            <a:rPr lang="en-US" sz="2400" b="1" i="0" dirty="0">
              <a:latin typeface="+mn-lt"/>
              <a:ea typeface="Lantinghei TC Demibold" panose="03000509000000000000" pitchFamily="66" charset="-120"/>
              <a:cs typeface="Arial Black" panose="020B0604020202020204" pitchFamily="34" charset="0"/>
            </a:rPr>
            <a:t>: </a:t>
          </a:r>
          <a:r>
            <a:rPr lang="en-US" sz="2400" b="0" i="0" dirty="0">
              <a:latin typeface="+mn-lt"/>
              <a:ea typeface="Lantinghei TC Demibold" panose="03000509000000000000" pitchFamily="66" charset="-120"/>
              <a:cs typeface="Arial" panose="020B0604020202020204" pitchFamily="34" charset="0"/>
            </a:rPr>
            <a:t>All persons residing in a jurisdiction on census day—April 1, 2020.</a:t>
          </a:r>
        </a:p>
      </dgm:t>
    </dgm:pt>
    <dgm:pt modelId="{7EDF59BA-F928-4BE9-8515-502A26856DE0}" type="parTrans" cxnId="{6FEA8CFE-58EB-4E20-8564-5EB0708955D1}">
      <dgm:prSet/>
      <dgm:spPr/>
      <dgm:t>
        <a:bodyPr/>
        <a:lstStyle/>
        <a:p>
          <a:endParaRPr lang="en-US"/>
        </a:p>
      </dgm:t>
    </dgm:pt>
    <dgm:pt modelId="{F9381BA8-1561-487F-AF36-BC70A2953917}" type="sibTrans" cxnId="{6FEA8CFE-58EB-4E20-8564-5EB0708955D1}">
      <dgm:prSet/>
      <dgm:spPr/>
      <dgm:t>
        <a:bodyPr/>
        <a:lstStyle/>
        <a:p>
          <a:endParaRPr lang="en-US"/>
        </a:p>
      </dgm:t>
    </dgm:pt>
    <dgm:pt modelId="{490492DD-BF4C-4921-A17C-30C0AE030FDE}">
      <dgm:prSet custT="1"/>
      <dgm:spPr/>
      <dgm:t>
        <a:bodyPr/>
        <a:lstStyle/>
        <a:p>
          <a:pPr algn="just"/>
          <a:r>
            <a:rPr lang="en-US" sz="2400" b="1" i="0" u="none" dirty="0">
              <a:latin typeface="+mn-lt"/>
              <a:ea typeface="Lantinghei TC Heavy" panose="03000509000000000000" pitchFamily="66" charset="-120"/>
              <a:cs typeface="Arial Black" panose="020B0604020202020204" pitchFamily="34" charset="0"/>
            </a:rPr>
            <a:t>Voting Age Population (VAP):  </a:t>
          </a:r>
          <a:r>
            <a:rPr lang="en-US" sz="2400" b="0" i="0" dirty="0">
              <a:latin typeface="+mn-lt"/>
              <a:ea typeface="Lantinghei TC Demibold" panose="03000509000000000000" pitchFamily="66" charset="-120"/>
              <a:cs typeface="Arial" panose="020B0604020202020204" pitchFamily="34" charset="0"/>
            </a:rPr>
            <a:t>The number of persons on April 1, 2020 who were 18 years of age or older in the jurisdiction.</a:t>
          </a:r>
        </a:p>
      </dgm:t>
    </dgm:pt>
    <dgm:pt modelId="{FCAC1680-6003-4A43-A80E-3977C924CD33}" type="parTrans" cxnId="{C268ACB1-D5C8-4347-8802-B43DECCCAE19}">
      <dgm:prSet/>
      <dgm:spPr/>
      <dgm:t>
        <a:bodyPr/>
        <a:lstStyle/>
        <a:p>
          <a:endParaRPr lang="en-US"/>
        </a:p>
      </dgm:t>
    </dgm:pt>
    <dgm:pt modelId="{83683468-DBF1-45D2-9E04-167BBDBA03A6}" type="sibTrans" cxnId="{C268ACB1-D5C8-4347-8802-B43DECCCAE19}">
      <dgm:prSet/>
      <dgm:spPr/>
      <dgm:t>
        <a:bodyPr/>
        <a:lstStyle/>
        <a:p>
          <a:endParaRPr lang="en-US"/>
        </a:p>
      </dgm:t>
    </dgm:pt>
    <dgm:pt modelId="{16E20307-27E5-47B3-A649-2A0A6278E504}">
      <dgm:prSet custT="1"/>
      <dgm:spPr/>
      <dgm:t>
        <a:bodyPr/>
        <a:lstStyle/>
        <a:p>
          <a:pPr algn="just"/>
          <a:r>
            <a:rPr lang="en-US" sz="2400" b="1" i="0" u="none" dirty="0">
              <a:latin typeface="+mn-lt"/>
              <a:ea typeface="Lantinghei TC Heavy" panose="03000509000000000000" pitchFamily="66" charset="-120"/>
              <a:cs typeface="Arial Black" panose="020B0604020202020204" pitchFamily="34" charset="0"/>
            </a:rPr>
            <a:t>Citizen Voting Age Population (CVAP):  </a:t>
          </a:r>
          <a:r>
            <a:rPr lang="en-US" sz="2400" b="0" i="0" dirty="0">
              <a:latin typeface="+mn-lt"/>
              <a:ea typeface="Lantinghei TC Demibold" panose="03000509000000000000" pitchFamily="66" charset="-120"/>
              <a:cs typeface="Arial" panose="020B0604020202020204" pitchFamily="34" charset="0"/>
            </a:rPr>
            <a:t>The number of persons who are 18 years of age or older who are citizens in the jurisdiction, calculated using survey data over a period of time.</a:t>
          </a:r>
        </a:p>
      </dgm:t>
    </dgm:pt>
    <dgm:pt modelId="{BD37FF36-7A66-4575-879B-2303018055B8}" type="parTrans" cxnId="{1BEDA53E-6BC9-404D-BBB3-57C0C25ABA03}">
      <dgm:prSet/>
      <dgm:spPr/>
      <dgm:t>
        <a:bodyPr/>
        <a:lstStyle/>
        <a:p>
          <a:endParaRPr lang="en-US"/>
        </a:p>
      </dgm:t>
    </dgm:pt>
    <dgm:pt modelId="{D7D22A68-186A-41B3-B786-C250AA6BE45A}" type="sibTrans" cxnId="{1BEDA53E-6BC9-404D-BBB3-57C0C25ABA03}">
      <dgm:prSet/>
      <dgm:spPr/>
      <dgm:t>
        <a:bodyPr/>
        <a:lstStyle/>
        <a:p>
          <a:endParaRPr lang="en-US"/>
        </a:p>
      </dgm:t>
    </dgm:pt>
    <dgm:pt modelId="{15E0E164-6DC1-465B-8E10-8518C72767A0}" type="pres">
      <dgm:prSet presAssocID="{7D4A4F2A-A210-42D6-91FE-0484813C6501}" presName="root" presStyleCnt="0">
        <dgm:presLayoutVars>
          <dgm:dir/>
          <dgm:resizeHandles val="exact"/>
        </dgm:presLayoutVars>
      </dgm:prSet>
      <dgm:spPr/>
    </dgm:pt>
    <dgm:pt modelId="{0C1078A9-A9AA-4662-951B-5D162781A63A}" type="pres">
      <dgm:prSet presAssocID="{069F9D0D-07A9-4989-8498-DB857656C14F}" presName="compNode" presStyleCnt="0"/>
      <dgm:spPr/>
    </dgm:pt>
    <dgm:pt modelId="{90C01D21-639F-4897-B0A6-3A2E6170EB61}" type="pres">
      <dgm:prSet presAssocID="{069F9D0D-07A9-4989-8498-DB857656C14F}" presName="bgRect" presStyleLbl="bgShp" presStyleIdx="0" presStyleCnt="3"/>
      <dgm:spPr>
        <a:prstGeom prst="rect">
          <a:avLst/>
        </a:prstGeom>
      </dgm:spPr>
    </dgm:pt>
    <dgm:pt modelId="{6AFD7BE8-4987-45A3-B0E3-83B82A7D8D2B}" type="pres">
      <dgm:prSet presAssocID="{069F9D0D-07A9-4989-8498-DB857656C14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F8B246F8-3446-4422-821D-7C1E152E4668}" type="pres">
      <dgm:prSet presAssocID="{069F9D0D-07A9-4989-8498-DB857656C14F}" presName="spaceRect" presStyleCnt="0"/>
      <dgm:spPr/>
    </dgm:pt>
    <dgm:pt modelId="{40012B34-93F7-40F1-8CA7-8917CA003BF8}" type="pres">
      <dgm:prSet presAssocID="{069F9D0D-07A9-4989-8498-DB857656C14F}" presName="parTx" presStyleLbl="revTx" presStyleIdx="0" presStyleCnt="3" custLinFactNeighborX="-1467">
        <dgm:presLayoutVars>
          <dgm:chMax val="0"/>
          <dgm:chPref val="0"/>
        </dgm:presLayoutVars>
      </dgm:prSet>
      <dgm:spPr/>
    </dgm:pt>
    <dgm:pt modelId="{713262D3-B622-46A5-92F5-5F2E27CCA6BC}" type="pres">
      <dgm:prSet presAssocID="{F9381BA8-1561-487F-AF36-BC70A2953917}" presName="sibTrans" presStyleCnt="0"/>
      <dgm:spPr/>
    </dgm:pt>
    <dgm:pt modelId="{DAD6B102-F192-4263-9FE0-2F0B4652924C}" type="pres">
      <dgm:prSet presAssocID="{490492DD-BF4C-4921-A17C-30C0AE030FDE}" presName="compNode" presStyleCnt="0"/>
      <dgm:spPr/>
    </dgm:pt>
    <dgm:pt modelId="{A82F8B48-FBC3-454A-842B-DF18B2E45654}" type="pres">
      <dgm:prSet presAssocID="{490492DD-BF4C-4921-A17C-30C0AE030FDE}" presName="bgRect" presStyleLbl="bgShp" presStyleIdx="1" presStyleCnt="3"/>
      <dgm:spPr>
        <a:prstGeom prst="rect">
          <a:avLst/>
        </a:prstGeom>
      </dgm:spPr>
    </dgm:pt>
    <dgm:pt modelId="{3075442F-E621-4DCC-8B12-4A8C262CCC5A}" type="pres">
      <dgm:prSet presAssocID="{490492DD-BF4C-4921-A17C-30C0AE030FD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Cane"/>
        </a:ext>
      </dgm:extLst>
    </dgm:pt>
    <dgm:pt modelId="{D5FF3582-75F6-411A-AE91-0EF375448446}" type="pres">
      <dgm:prSet presAssocID="{490492DD-BF4C-4921-A17C-30C0AE030FDE}" presName="spaceRect" presStyleCnt="0"/>
      <dgm:spPr/>
    </dgm:pt>
    <dgm:pt modelId="{044B9940-D5A7-4F16-9AC1-0F09BAB15ED7}" type="pres">
      <dgm:prSet presAssocID="{490492DD-BF4C-4921-A17C-30C0AE030FDE}" presName="parTx" presStyleLbl="revTx" presStyleIdx="1" presStyleCnt="3" custLinFactNeighborX="-1467">
        <dgm:presLayoutVars>
          <dgm:chMax val="0"/>
          <dgm:chPref val="0"/>
        </dgm:presLayoutVars>
      </dgm:prSet>
      <dgm:spPr/>
    </dgm:pt>
    <dgm:pt modelId="{729A221E-B472-4080-8D24-C8E763467A35}" type="pres">
      <dgm:prSet presAssocID="{83683468-DBF1-45D2-9E04-167BBDBA03A6}" presName="sibTrans" presStyleCnt="0"/>
      <dgm:spPr/>
    </dgm:pt>
    <dgm:pt modelId="{B381147B-54D0-498C-B28F-62E1763EA953}" type="pres">
      <dgm:prSet presAssocID="{16E20307-27E5-47B3-A649-2A0A6278E504}" presName="compNode" presStyleCnt="0"/>
      <dgm:spPr/>
    </dgm:pt>
    <dgm:pt modelId="{6A416025-04A5-4526-9B02-F7B091B158F4}" type="pres">
      <dgm:prSet presAssocID="{16E20307-27E5-47B3-A649-2A0A6278E504}" presName="bgRect" presStyleLbl="bgShp" presStyleIdx="2" presStyleCnt="3" custLinFactNeighborX="500"/>
      <dgm:spPr>
        <a:prstGeom prst="rect">
          <a:avLst/>
        </a:prstGeom>
      </dgm:spPr>
    </dgm:pt>
    <dgm:pt modelId="{CAF5CEF6-8BB0-40FE-840B-28017480CD83}" type="pres">
      <dgm:prSet presAssocID="{16E20307-27E5-47B3-A649-2A0A6278E50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6A802623-C8BE-4ACD-8D33-AD80C4BCC047}" type="pres">
      <dgm:prSet presAssocID="{16E20307-27E5-47B3-A649-2A0A6278E504}" presName="spaceRect" presStyleCnt="0"/>
      <dgm:spPr/>
    </dgm:pt>
    <dgm:pt modelId="{D2BBAC80-E939-4AA3-BE36-1842CA01C3B7}" type="pres">
      <dgm:prSet presAssocID="{16E20307-27E5-47B3-A649-2A0A6278E504}" presName="parTx" presStyleLbl="revTx" presStyleIdx="2" presStyleCnt="3" custLinFactNeighborX="-1467">
        <dgm:presLayoutVars>
          <dgm:chMax val="0"/>
          <dgm:chPref val="0"/>
        </dgm:presLayoutVars>
      </dgm:prSet>
      <dgm:spPr/>
    </dgm:pt>
  </dgm:ptLst>
  <dgm:cxnLst>
    <dgm:cxn modelId="{4852A517-60DC-4031-95AF-75FCDA7FB046}" type="presOf" srcId="{069F9D0D-07A9-4989-8498-DB857656C14F}" destId="{40012B34-93F7-40F1-8CA7-8917CA003BF8}" srcOrd="0" destOrd="0" presId="urn:microsoft.com/office/officeart/2018/2/layout/IconVerticalSolidList"/>
    <dgm:cxn modelId="{1BEDA53E-6BC9-404D-BBB3-57C0C25ABA03}" srcId="{7D4A4F2A-A210-42D6-91FE-0484813C6501}" destId="{16E20307-27E5-47B3-A649-2A0A6278E504}" srcOrd="2" destOrd="0" parTransId="{BD37FF36-7A66-4575-879B-2303018055B8}" sibTransId="{D7D22A68-186A-41B3-B786-C250AA6BE45A}"/>
    <dgm:cxn modelId="{B57CE279-F846-4F56-A7FF-D8491327F31A}" type="presOf" srcId="{16E20307-27E5-47B3-A649-2A0A6278E504}" destId="{D2BBAC80-E939-4AA3-BE36-1842CA01C3B7}" srcOrd="0" destOrd="0" presId="urn:microsoft.com/office/officeart/2018/2/layout/IconVerticalSolidList"/>
    <dgm:cxn modelId="{71245789-A3F0-42ED-956B-DFFEF4C0971B}" type="presOf" srcId="{7D4A4F2A-A210-42D6-91FE-0484813C6501}" destId="{15E0E164-6DC1-465B-8E10-8518C72767A0}" srcOrd="0" destOrd="0" presId="urn:microsoft.com/office/officeart/2018/2/layout/IconVerticalSolidList"/>
    <dgm:cxn modelId="{C268ACB1-D5C8-4347-8802-B43DECCCAE19}" srcId="{7D4A4F2A-A210-42D6-91FE-0484813C6501}" destId="{490492DD-BF4C-4921-A17C-30C0AE030FDE}" srcOrd="1" destOrd="0" parTransId="{FCAC1680-6003-4A43-A80E-3977C924CD33}" sibTransId="{83683468-DBF1-45D2-9E04-167BBDBA03A6}"/>
    <dgm:cxn modelId="{F60456DA-C7BC-45B9-86CF-D2A16A598F27}" type="presOf" srcId="{490492DD-BF4C-4921-A17C-30C0AE030FDE}" destId="{044B9940-D5A7-4F16-9AC1-0F09BAB15ED7}" srcOrd="0" destOrd="0" presId="urn:microsoft.com/office/officeart/2018/2/layout/IconVerticalSolidList"/>
    <dgm:cxn modelId="{6FEA8CFE-58EB-4E20-8564-5EB0708955D1}" srcId="{7D4A4F2A-A210-42D6-91FE-0484813C6501}" destId="{069F9D0D-07A9-4989-8498-DB857656C14F}" srcOrd="0" destOrd="0" parTransId="{7EDF59BA-F928-4BE9-8515-502A26856DE0}" sibTransId="{F9381BA8-1561-487F-AF36-BC70A2953917}"/>
    <dgm:cxn modelId="{5356DECD-AEA9-468B-8EBB-7B02328EF993}" type="presParOf" srcId="{15E0E164-6DC1-465B-8E10-8518C72767A0}" destId="{0C1078A9-A9AA-4662-951B-5D162781A63A}" srcOrd="0" destOrd="0" presId="urn:microsoft.com/office/officeart/2018/2/layout/IconVerticalSolidList"/>
    <dgm:cxn modelId="{30DF221B-9DF6-46E5-A55E-3D2F407BA1D1}" type="presParOf" srcId="{0C1078A9-A9AA-4662-951B-5D162781A63A}" destId="{90C01D21-639F-4897-B0A6-3A2E6170EB61}" srcOrd="0" destOrd="0" presId="urn:microsoft.com/office/officeart/2018/2/layout/IconVerticalSolidList"/>
    <dgm:cxn modelId="{A0958D88-D3EC-4B2B-B303-FC9A64600901}" type="presParOf" srcId="{0C1078A9-A9AA-4662-951B-5D162781A63A}" destId="{6AFD7BE8-4987-45A3-B0E3-83B82A7D8D2B}" srcOrd="1" destOrd="0" presId="urn:microsoft.com/office/officeart/2018/2/layout/IconVerticalSolidList"/>
    <dgm:cxn modelId="{A5334CC0-0B83-4DF2-84DB-B946B08E4D12}" type="presParOf" srcId="{0C1078A9-A9AA-4662-951B-5D162781A63A}" destId="{F8B246F8-3446-4422-821D-7C1E152E4668}" srcOrd="2" destOrd="0" presId="urn:microsoft.com/office/officeart/2018/2/layout/IconVerticalSolidList"/>
    <dgm:cxn modelId="{7521E397-89E0-422F-BCA0-A2C7F572C91D}" type="presParOf" srcId="{0C1078A9-A9AA-4662-951B-5D162781A63A}" destId="{40012B34-93F7-40F1-8CA7-8917CA003BF8}" srcOrd="3" destOrd="0" presId="urn:microsoft.com/office/officeart/2018/2/layout/IconVerticalSolidList"/>
    <dgm:cxn modelId="{F2C891D4-3A12-472C-9B13-DA02610813EE}" type="presParOf" srcId="{15E0E164-6DC1-465B-8E10-8518C72767A0}" destId="{713262D3-B622-46A5-92F5-5F2E27CCA6BC}" srcOrd="1" destOrd="0" presId="urn:microsoft.com/office/officeart/2018/2/layout/IconVerticalSolidList"/>
    <dgm:cxn modelId="{13A5F502-308A-4992-8841-480EFBD02576}" type="presParOf" srcId="{15E0E164-6DC1-465B-8E10-8518C72767A0}" destId="{DAD6B102-F192-4263-9FE0-2F0B4652924C}" srcOrd="2" destOrd="0" presId="urn:microsoft.com/office/officeart/2018/2/layout/IconVerticalSolidList"/>
    <dgm:cxn modelId="{18428FD1-D405-4C89-80EF-9F4C9A6F528E}" type="presParOf" srcId="{DAD6B102-F192-4263-9FE0-2F0B4652924C}" destId="{A82F8B48-FBC3-454A-842B-DF18B2E45654}" srcOrd="0" destOrd="0" presId="urn:microsoft.com/office/officeart/2018/2/layout/IconVerticalSolidList"/>
    <dgm:cxn modelId="{9261EFD9-0F87-48C1-A404-EA7EF4E53CC2}" type="presParOf" srcId="{DAD6B102-F192-4263-9FE0-2F0B4652924C}" destId="{3075442F-E621-4DCC-8B12-4A8C262CCC5A}" srcOrd="1" destOrd="0" presId="urn:microsoft.com/office/officeart/2018/2/layout/IconVerticalSolidList"/>
    <dgm:cxn modelId="{5CED36FB-45BE-4566-806E-D243ECB36355}" type="presParOf" srcId="{DAD6B102-F192-4263-9FE0-2F0B4652924C}" destId="{D5FF3582-75F6-411A-AE91-0EF375448446}" srcOrd="2" destOrd="0" presId="urn:microsoft.com/office/officeart/2018/2/layout/IconVerticalSolidList"/>
    <dgm:cxn modelId="{57019B65-10E9-42F2-ADD6-E5EF92FE45AC}" type="presParOf" srcId="{DAD6B102-F192-4263-9FE0-2F0B4652924C}" destId="{044B9940-D5A7-4F16-9AC1-0F09BAB15ED7}" srcOrd="3" destOrd="0" presId="urn:microsoft.com/office/officeart/2018/2/layout/IconVerticalSolidList"/>
    <dgm:cxn modelId="{01560006-8A59-43E0-9FDD-7D48D48F8A15}" type="presParOf" srcId="{15E0E164-6DC1-465B-8E10-8518C72767A0}" destId="{729A221E-B472-4080-8D24-C8E763467A35}" srcOrd="3" destOrd="0" presId="urn:microsoft.com/office/officeart/2018/2/layout/IconVerticalSolidList"/>
    <dgm:cxn modelId="{BD59FD11-5F6D-4C64-A353-4BF10BA1D025}" type="presParOf" srcId="{15E0E164-6DC1-465B-8E10-8518C72767A0}" destId="{B381147B-54D0-498C-B28F-62E1763EA953}" srcOrd="4" destOrd="0" presId="urn:microsoft.com/office/officeart/2018/2/layout/IconVerticalSolidList"/>
    <dgm:cxn modelId="{BC35E57B-922E-4CE0-AE27-FB4734FCEE83}" type="presParOf" srcId="{B381147B-54D0-498C-B28F-62E1763EA953}" destId="{6A416025-04A5-4526-9B02-F7B091B158F4}" srcOrd="0" destOrd="0" presId="urn:microsoft.com/office/officeart/2018/2/layout/IconVerticalSolidList"/>
    <dgm:cxn modelId="{A9D60A06-B59F-4B51-9096-A499CE384516}" type="presParOf" srcId="{B381147B-54D0-498C-B28F-62E1763EA953}" destId="{CAF5CEF6-8BB0-40FE-840B-28017480CD83}" srcOrd="1" destOrd="0" presId="urn:microsoft.com/office/officeart/2018/2/layout/IconVerticalSolidList"/>
    <dgm:cxn modelId="{6710A51C-EB46-4DDA-816F-29EBD9EEF912}" type="presParOf" srcId="{B381147B-54D0-498C-B28F-62E1763EA953}" destId="{6A802623-C8BE-4ACD-8D33-AD80C4BCC047}" srcOrd="2" destOrd="0" presId="urn:microsoft.com/office/officeart/2018/2/layout/IconVerticalSolidList"/>
    <dgm:cxn modelId="{8A525F2C-5E9F-4899-A650-DAAD3ED2835A}" type="presParOf" srcId="{B381147B-54D0-498C-B28F-62E1763EA953}" destId="{D2BBAC80-E939-4AA3-BE36-1842CA01C3B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212537-0A23-4D74-B23E-4CC59701CA48}"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AA912E21-F9F7-4A74-B3A0-16A0B2E556A3}">
      <dgm:prSet/>
      <dgm:spPr/>
      <dgm:t>
        <a:bodyPr/>
        <a:lstStyle/>
        <a:p>
          <a:r>
            <a:rPr lang="en-US" dirty="0"/>
            <a:t>One Person, One Vote</a:t>
          </a:r>
        </a:p>
      </dgm:t>
    </dgm:pt>
    <dgm:pt modelId="{FD884547-3A1E-4171-AE2F-4DACC3BFEEEE}" type="parTrans" cxnId="{5BFB95FF-9F0E-4D01-9C0D-74C0AC6D0924}">
      <dgm:prSet/>
      <dgm:spPr/>
      <dgm:t>
        <a:bodyPr/>
        <a:lstStyle/>
        <a:p>
          <a:endParaRPr lang="en-US"/>
        </a:p>
      </dgm:t>
    </dgm:pt>
    <dgm:pt modelId="{A39D91F7-67FA-49E5-ABF4-D24EAEEFB77C}" type="sibTrans" cxnId="{5BFB95FF-9F0E-4D01-9C0D-74C0AC6D0924}">
      <dgm:prSet/>
      <dgm:spPr/>
      <dgm:t>
        <a:bodyPr/>
        <a:lstStyle/>
        <a:p>
          <a:endParaRPr lang="en-US"/>
        </a:p>
      </dgm:t>
    </dgm:pt>
    <dgm:pt modelId="{2618D173-B9B5-4DC6-9DEB-7A8F2FC4A002}">
      <dgm:prSet/>
      <dgm:spPr/>
      <dgm:t>
        <a:bodyPr/>
        <a:lstStyle/>
        <a:p>
          <a:r>
            <a:rPr lang="en-US" i="1" dirty="0"/>
            <a:t>Shaw v. Reno</a:t>
          </a:r>
          <a:endParaRPr lang="en-US" dirty="0"/>
        </a:p>
      </dgm:t>
    </dgm:pt>
    <dgm:pt modelId="{648F0241-4D11-4A71-B58D-792E7633426D}" type="parTrans" cxnId="{57794118-5319-41F4-B033-92E04C906160}">
      <dgm:prSet/>
      <dgm:spPr/>
      <dgm:t>
        <a:bodyPr/>
        <a:lstStyle/>
        <a:p>
          <a:endParaRPr lang="en-US"/>
        </a:p>
      </dgm:t>
    </dgm:pt>
    <dgm:pt modelId="{3B1E62A3-CFCA-4D79-80B6-9DD2C9C34A42}" type="sibTrans" cxnId="{57794118-5319-41F4-B033-92E04C906160}">
      <dgm:prSet/>
      <dgm:spPr/>
      <dgm:t>
        <a:bodyPr/>
        <a:lstStyle/>
        <a:p>
          <a:endParaRPr lang="en-US"/>
        </a:p>
      </dgm:t>
    </dgm:pt>
    <dgm:pt modelId="{B90EAF5B-2F29-4712-A802-F01BF8634F7F}">
      <dgm:prSet/>
      <dgm:spPr/>
      <dgm:t>
        <a:bodyPr/>
        <a:lstStyle/>
        <a:p>
          <a:r>
            <a:rPr lang="en-US" dirty="0"/>
            <a:t>Section 2 of the Voting Rights Act</a:t>
          </a:r>
        </a:p>
      </dgm:t>
    </dgm:pt>
    <dgm:pt modelId="{B3CD64E4-0312-4B32-8198-478162D0A59B}" type="parTrans" cxnId="{6F97A856-3E7E-4AC3-84AF-2D457881EEB8}">
      <dgm:prSet/>
      <dgm:spPr/>
      <dgm:t>
        <a:bodyPr/>
        <a:lstStyle/>
        <a:p>
          <a:endParaRPr lang="en-US"/>
        </a:p>
      </dgm:t>
    </dgm:pt>
    <dgm:pt modelId="{9D17E20D-CB6D-47AA-84AD-2239BF9F45A9}" type="sibTrans" cxnId="{6F97A856-3E7E-4AC3-84AF-2D457881EEB8}">
      <dgm:prSet/>
      <dgm:spPr/>
      <dgm:t>
        <a:bodyPr/>
        <a:lstStyle/>
        <a:p>
          <a:endParaRPr lang="en-US"/>
        </a:p>
      </dgm:t>
    </dgm:pt>
    <dgm:pt modelId="{E2CB487F-FBAD-470E-9617-79A503BEB097}">
      <dgm:prSet/>
      <dgm:spPr/>
      <dgm:t>
        <a:bodyPr/>
        <a:lstStyle/>
        <a:p>
          <a:r>
            <a:rPr lang="en-US" dirty="0"/>
            <a:t>Compliance with Traditional Map Drawing Principles</a:t>
          </a:r>
        </a:p>
      </dgm:t>
    </dgm:pt>
    <dgm:pt modelId="{E36A0D73-C2E4-425E-9140-2A2DCB382BC1}" type="parTrans" cxnId="{CC44930E-6E8A-4FF2-B88D-990FC90CBF69}">
      <dgm:prSet/>
      <dgm:spPr/>
      <dgm:t>
        <a:bodyPr/>
        <a:lstStyle/>
        <a:p>
          <a:endParaRPr lang="en-US"/>
        </a:p>
      </dgm:t>
    </dgm:pt>
    <dgm:pt modelId="{F68ABDD6-D5C1-4C26-BBB9-3FBE97DB9C09}" type="sibTrans" cxnId="{CC44930E-6E8A-4FF2-B88D-990FC90CBF69}">
      <dgm:prSet/>
      <dgm:spPr/>
      <dgm:t>
        <a:bodyPr/>
        <a:lstStyle/>
        <a:p>
          <a:endParaRPr lang="en-US"/>
        </a:p>
      </dgm:t>
    </dgm:pt>
    <dgm:pt modelId="{19CC8176-E27E-4C61-959F-450FADDF4515}" type="pres">
      <dgm:prSet presAssocID="{6E212537-0A23-4D74-B23E-4CC59701CA48}" presName="linear" presStyleCnt="0">
        <dgm:presLayoutVars>
          <dgm:animLvl val="lvl"/>
          <dgm:resizeHandles val="exact"/>
        </dgm:presLayoutVars>
      </dgm:prSet>
      <dgm:spPr/>
    </dgm:pt>
    <dgm:pt modelId="{C3E05494-E587-4305-96F5-45BD20168E40}" type="pres">
      <dgm:prSet presAssocID="{AA912E21-F9F7-4A74-B3A0-16A0B2E556A3}" presName="parentText" presStyleLbl="node1" presStyleIdx="0" presStyleCnt="4" custLinFactNeighborY="18099">
        <dgm:presLayoutVars>
          <dgm:chMax val="0"/>
          <dgm:bulletEnabled val="1"/>
        </dgm:presLayoutVars>
      </dgm:prSet>
      <dgm:spPr/>
    </dgm:pt>
    <dgm:pt modelId="{F01FDF0A-D9BB-4875-8382-F50F8082E0AE}" type="pres">
      <dgm:prSet presAssocID="{A39D91F7-67FA-49E5-ABF4-D24EAEEFB77C}" presName="spacer" presStyleCnt="0"/>
      <dgm:spPr/>
    </dgm:pt>
    <dgm:pt modelId="{43C546B4-2092-4B76-BD61-DEEFDC4B0167}" type="pres">
      <dgm:prSet presAssocID="{2618D173-B9B5-4DC6-9DEB-7A8F2FC4A002}" presName="parentText" presStyleLbl="node1" presStyleIdx="1" presStyleCnt="4">
        <dgm:presLayoutVars>
          <dgm:chMax val="0"/>
          <dgm:bulletEnabled val="1"/>
        </dgm:presLayoutVars>
      </dgm:prSet>
      <dgm:spPr/>
    </dgm:pt>
    <dgm:pt modelId="{A14A7EE8-77F4-494F-91DF-4740C45E6FCC}" type="pres">
      <dgm:prSet presAssocID="{3B1E62A3-CFCA-4D79-80B6-9DD2C9C34A42}" presName="spacer" presStyleCnt="0"/>
      <dgm:spPr/>
    </dgm:pt>
    <dgm:pt modelId="{6DFFF059-D826-432F-91FB-B0B7DB19EE05}" type="pres">
      <dgm:prSet presAssocID="{B90EAF5B-2F29-4712-A802-F01BF8634F7F}" presName="parentText" presStyleLbl="node1" presStyleIdx="2" presStyleCnt="4">
        <dgm:presLayoutVars>
          <dgm:chMax val="0"/>
          <dgm:bulletEnabled val="1"/>
        </dgm:presLayoutVars>
      </dgm:prSet>
      <dgm:spPr/>
    </dgm:pt>
    <dgm:pt modelId="{6CEC4950-B560-4E06-B704-6AA26781A9CF}" type="pres">
      <dgm:prSet presAssocID="{9D17E20D-CB6D-47AA-84AD-2239BF9F45A9}" presName="spacer" presStyleCnt="0"/>
      <dgm:spPr/>
    </dgm:pt>
    <dgm:pt modelId="{EB17F4C0-203B-46E8-A7E1-A8D7810BAF3C}" type="pres">
      <dgm:prSet presAssocID="{E2CB487F-FBAD-470E-9617-79A503BEB097}" presName="parentText" presStyleLbl="node1" presStyleIdx="3" presStyleCnt="4">
        <dgm:presLayoutVars>
          <dgm:chMax val="0"/>
          <dgm:bulletEnabled val="1"/>
        </dgm:presLayoutVars>
      </dgm:prSet>
      <dgm:spPr/>
    </dgm:pt>
  </dgm:ptLst>
  <dgm:cxnLst>
    <dgm:cxn modelId="{CC44930E-6E8A-4FF2-B88D-990FC90CBF69}" srcId="{6E212537-0A23-4D74-B23E-4CC59701CA48}" destId="{E2CB487F-FBAD-470E-9617-79A503BEB097}" srcOrd="3" destOrd="0" parTransId="{E36A0D73-C2E4-425E-9140-2A2DCB382BC1}" sibTransId="{F68ABDD6-D5C1-4C26-BBB9-3FBE97DB9C09}"/>
    <dgm:cxn modelId="{57794118-5319-41F4-B033-92E04C906160}" srcId="{6E212537-0A23-4D74-B23E-4CC59701CA48}" destId="{2618D173-B9B5-4DC6-9DEB-7A8F2FC4A002}" srcOrd="1" destOrd="0" parTransId="{648F0241-4D11-4A71-B58D-792E7633426D}" sibTransId="{3B1E62A3-CFCA-4D79-80B6-9DD2C9C34A42}"/>
    <dgm:cxn modelId="{B240CC1E-94C7-4B7C-B753-8D3B91C1DC6C}" type="presOf" srcId="{E2CB487F-FBAD-470E-9617-79A503BEB097}" destId="{EB17F4C0-203B-46E8-A7E1-A8D7810BAF3C}" srcOrd="0" destOrd="0" presId="urn:microsoft.com/office/officeart/2005/8/layout/vList2"/>
    <dgm:cxn modelId="{6F97A856-3E7E-4AC3-84AF-2D457881EEB8}" srcId="{6E212537-0A23-4D74-B23E-4CC59701CA48}" destId="{B90EAF5B-2F29-4712-A802-F01BF8634F7F}" srcOrd="2" destOrd="0" parTransId="{B3CD64E4-0312-4B32-8198-478162D0A59B}" sibTransId="{9D17E20D-CB6D-47AA-84AD-2239BF9F45A9}"/>
    <dgm:cxn modelId="{455EE6A6-539B-4B23-8E1D-73E14F0B9326}" type="presOf" srcId="{AA912E21-F9F7-4A74-B3A0-16A0B2E556A3}" destId="{C3E05494-E587-4305-96F5-45BD20168E40}" srcOrd="0" destOrd="0" presId="urn:microsoft.com/office/officeart/2005/8/layout/vList2"/>
    <dgm:cxn modelId="{24655BAF-8127-4202-9AFD-723185825AFF}" type="presOf" srcId="{6E212537-0A23-4D74-B23E-4CC59701CA48}" destId="{19CC8176-E27E-4C61-959F-450FADDF4515}" srcOrd="0" destOrd="0" presId="urn:microsoft.com/office/officeart/2005/8/layout/vList2"/>
    <dgm:cxn modelId="{27B378D2-9BE0-4B42-BF5B-D985E57A3972}" type="presOf" srcId="{B90EAF5B-2F29-4712-A802-F01BF8634F7F}" destId="{6DFFF059-D826-432F-91FB-B0B7DB19EE05}" srcOrd="0" destOrd="0" presId="urn:microsoft.com/office/officeart/2005/8/layout/vList2"/>
    <dgm:cxn modelId="{69C54FEE-4295-4D69-AB25-0E01D9B858B2}" type="presOf" srcId="{2618D173-B9B5-4DC6-9DEB-7A8F2FC4A002}" destId="{43C546B4-2092-4B76-BD61-DEEFDC4B0167}" srcOrd="0" destOrd="0" presId="urn:microsoft.com/office/officeart/2005/8/layout/vList2"/>
    <dgm:cxn modelId="{5BFB95FF-9F0E-4D01-9C0D-74C0AC6D0924}" srcId="{6E212537-0A23-4D74-B23E-4CC59701CA48}" destId="{AA912E21-F9F7-4A74-B3A0-16A0B2E556A3}" srcOrd="0" destOrd="0" parTransId="{FD884547-3A1E-4171-AE2F-4DACC3BFEEEE}" sibTransId="{A39D91F7-67FA-49E5-ABF4-D24EAEEFB77C}"/>
    <dgm:cxn modelId="{E2CC75C7-56FA-4279-B1BD-D4D4F68F133E}" type="presParOf" srcId="{19CC8176-E27E-4C61-959F-450FADDF4515}" destId="{C3E05494-E587-4305-96F5-45BD20168E40}" srcOrd="0" destOrd="0" presId="urn:microsoft.com/office/officeart/2005/8/layout/vList2"/>
    <dgm:cxn modelId="{74F0C379-3E20-4838-8451-36D7C38AC214}" type="presParOf" srcId="{19CC8176-E27E-4C61-959F-450FADDF4515}" destId="{F01FDF0A-D9BB-4875-8382-F50F8082E0AE}" srcOrd="1" destOrd="0" presId="urn:microsoft.com/office/officeart/2005/8/layout/vList2"/>
    <dgm:cxn modelId="{975D5ADC-5458-4273-BDAE-DE58EECA4BE6}" type="presParOf" srcId="{19CC8176-E27E-4C61-959F-450FADDF4515}" destId="{43C546B4-2092-4B76-BD61-DEEFDC4B0167}" srcOrd="2" destOrd="0" presId="urn:microsoft.com/office/officeart/2005/8/layout/vList2"/>
    <dgm:cxn modelId="{6C18899A-7C6B-4C42-B735-7945B2052229}" type="presParOf" srcId="{19CC8176-E27E-4C61-959F-450FADDF4515}" destId="{A14A7EE8-77F4-494F-91DF-4740C45E6FCC}" srcOrd="3" destOrd="0" presId="urn:microsoft.com/office/officeart/2005/8/layout/vList2"/>
    <dgm:cxn modelId="{D47CF053-3D23-439E-8C94-EC1E20B03277}" type="presParOf" srcId="{19CC8176-E27E-4C61-959F-450FADDF4515}" destId="{6DFFF059-D826-432F-91FB-B0B7DB19EE05}" srcOrd="4" destOrd="0" presId="urn:microsoft.com/office/officeart/2005/8/layout/vList2"/>
    <dgm:cxn modelId="{452A72F6-36EF-4CAD-B0E9-F1EC5F112198}" type="presParOf" srcId="{19CC8176-E27E-4C61-959F-450FADDF4515}" destId="{6CEC4950-B560-4E06-B704-6AA26781A9CF}" srcOrd="5" destOrd="0" presId="urn:microsoft.com/office/officeart/2005/8/layout/vList2"/>
    <dgm:cxn modelId="{1A538291-0B9A-4996-9ADD-E610A8BB9CB4}" type="presParOf" srcId="{19CC8176-E27E-4C61-959F-450FADDF4515}" destId="{EB17F4C0-203B-46E8-A7E1-A8D7810BAF3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01D21-639F-4897-B0A6-3A2E6170EB61}">
      <dsp:nvSpPr>
        <dsp:cNvPr id="0" name=""/>
        <dsp:cNvSpPr/>
      </dsp:nvSpPr>
      <dsp:spPr>
        <a:xfrm>
          <a:off x="0" y="547"/>
          <a:ext cx="10160000" cy="1280572"/>
        </a:xfrm>
        <a:prstGeom prst="rect">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FD7BE8-4987-45A3-B0E3-83B82A7D8D2B}">
      <dsp:nvSpPr>
        <dsp:cNvPr id="0" name=""/>
        <dsp:cNvSpPr/>
      </dsp:nvSpPr>
      <dsp:spPr>
        <a:xfrm>
          <a:off x="387373" y="288676"/>
          <a:ext cx="704315" cy="7043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012B34-93F7-40F1-8CA7-8917CA003BF8}">
      <dsp:nvSpPr>
        <dsp:cNvPr id="0" name=""/>
        <dsp:cNvSpPr/>
      </dsp:nvSpPr>
      <dsp:spPr>
        <a:xfrm>
          <a:off x="1351712" y="547"/>
          <a:ext cx="8680938" cy="1280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527" tIns="135527" rIns="135527" bIns="135527" numCol="1" spcCol="1270" anchor="ctr" anchorCtr="0">
          <a:noAutofit/>
        </a:bodyPr>
        <a:lstStyle/>
        <a:p>
          <a:pPr marL="0" lvl="0" indent="0" algn="just" defTabSz="1066800">
            <a:lnSpc>
              <a:spcPct val="90000"/>
            </a:lnSpc>
            <a:spcBef>
              <a:spcPct val="0"/>
            </a:spcBef>
            <a:spcAft>
              <a:spcPct val="35000"/>
            </a:spcAft>
            <a:buNone/>
          </a:pPr>
          <a:r>
            <a:rPr lang="en-US" sz="2400" b="1" i="0" u="none" kern="1200" dirty="0">
              <a:latin typeface="+mn-lt"/>
              <a:ea typeface="Lantinghei TC Heavy" panose="03000509000000000000" pitchFamily="66" charset="-120"/>
              <a:cs typeface="Arial Black" panose="020B0604020202020204" pitchFamily="34" charset="0"/>
            </a:rPr>
            <a:t>Total Population</a:t>
          </a:r>
          <a:r>
            <a:rPr lang="en-US" sz="2400" b="1" i="0" kern="1200" dirty="0">
              <a:latin typeface="+mn-lt"/>
              <a:ea typeface="Lantinghei TC Demibold" panose="03000509000000000000" pitchFamily="66" charset="-120"/>
              <a:cs typeface="Arial Black" panose="020B0604020202020204" pitchFamily="34" charset="0"/>
            </a:rPr>
            <a:t>: </a:t>
          </a:r>
          <a:r>
            <a:rPr lang="en-US" sz="2400" b="0" i="0" kern="1200" dirty="0">
              <a:latin typeface="+mn-lt"/>
              <a:ea typeface="Lantinghei TC Demibold" panose="03000509000000000000" pitchFamily="66" charset="-120"/>
              <a:cs typeface="Arial" panose="020B0604020202020204" pitchFamily="34" charset="0"/>
            </a:rPr>
            <a:t>All persons residing in a jurisdiction on census day—April 1, 2020.</a:t>
          </a:r>
        </a:p>
      </dsp:txBody>
      <dsp:txXfrm>
        <a:off x="1351712" y="547"/>
        <a:ext cx="8680938" cy="1280572"/>
      </dsp:txXfrm>
    </dsp:sp>
    <dsp:sp modelId="{A82F8B48-FBC3-454A-842B-DF18B2E45654}">
      <dsp:nvSpPr>
        <dsp:cNvPr id="0" name=""/>
        <dsp:cNvSpPr/>
      </dsp:nvSpPr>
      <dsp:spPr>
        <a:xfrm>
          <a:off x="0" y="1601263"/>
          <a:ext cx="10160000" cy="1280572"/>
        </a:xfrm>
        <a:prstGeom prst="rect">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75442F-E621-4DCC-8B12-4A8C262CCC5A}">
      <dsp:nvSpPr>
        <dsp:cNvPr id="0" name=""/>
        <dsp:cNvSpPr/>
      </dsp:nvSpPr>
      <dsp:spPr>
        <a:xfrm>
          <a:off x="387373" y="1889392"/>
          <a:ext cx="704315" cy="7043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44B9940-D5A7-4F16-9AC1-0F09BAB15ED7}">
      <dsp:nvSpPr>
        <dsp:cNvPr id="0" name=""/>
        <dsp:cNvSpPr/>
      </dsp:nvSpPr>
      <dsp:spPr>
        <a:xfrm>
          <a:off x="1351712" y="1601263"/>
          <a:ext cx="8680938" cy="1280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527" tIns="135527" rIns="135527" bIns="135527" numCol="1" spcCol="1270" anchor="ctr" anchorCtr="0">
          <a:noAutofit/>
        </a:bodyPr>
        <a:lstStyle/>
        <a:p>
          <a:pPr marL="0" lvl="0" indent="0" algn="just" defTabSz="1066800">
            <a:lnSpc>
              <a:spcPct val="90000"/>
            </a:lnSpc>
            <a:spcBef>
              <a:spcPct val="0"/>
            </a:spcBef>
            <a:spcAft>
              <a:spcPct val="35000"/>
            </a:spcAft>
            <a:buNone/>
          </a:pPr>
          <a:r>
            <a:rPr lang="en-US" sz="2400" b="1" i="0" u="none" kern="1200" dirty="0">
              <a:latin typeface="+mn-lt"/>
              <a:ea typeface="Lantinghei TC Heavy" panose="03000509000000000000" pitchFamily="66" charset="-120"/>
              <a:cs typeface="Arial Black" panose="020B0604020202020204" pitchFamily="34" charset="0"/>
            </a:rPr>
            <a:t>Voting Age Population (VAP):  </a:t>
          </a:r>
          <a:r>
            <a:rPr lang="en-US" sz="2400" b="0" i="0" kern="1200" dirty="0">
              <a:latin typeface="+mn-lt"/>
              <a:ea typeface="Lantinghei TC Demibold" panose="03000509000000000000" pitchFamily="66" charset="-120"/>
              <a:cs typeface="Arial" panose="020B0604020202020204" pitchFamily="34" charset="0"/>
            </a:rPr>
            <a:t>The number of persons on April 1, 2020 who were 18 years of age or older in the jurisdiction.</a:t>
          </a:r>
        </a:p>
      </dsp:txBody>
      <dsp:txXfrm>
        <a:off x="1351712" y="1601263"/>
        <a:ext cx="8680938" cy="1280572"/>
      </dsp:txXfrm>
    </dsp:sp>
    <dsp:sp modelId="{6A416025-04A5-4526-9B02-F7B091B158F4}">
      <dsp:nvSpPr>
        <dsp:cNvPr id="0" name=""/>
        <dsp:cNvSpPr/>
      </dsp:nvSpPr>
      <dsp:spPr>
        <a:xfrm>
          <a:off x="0" y="3201979"/>
          <a:ext cx="10160000" cy="1280572"/>
        </a:xfrm>
        <a:prstGeom prst="rect">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F5CEF6-8BB0-40FE-840B-28017480CD83}">
      <dsp:nvSpPr>
        <dsp:cNvPr id="0" name=""/>
        <dsp:cNvSpPr/>
      </dsp:nvSpPr>
      <dsp:spPr>
        <a:xfrm>
          <a:off x="387373" y="3490108"/>
          <a:ext cx="704315" cy="7043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BBAC80-E939-4AA3-BE36-1842CA01C3B7}">
      <dsp:nvSpPr>
        <dsp:cNvPr id="0" name=""/>
        <dsp:cNvSpPr/>
      </dsp:nvSpPr>
      <dsp:spPr>
        <a:xfrm>
          <a:off x="1351712" y="3201979"/>
          <a:ext cx="8680938" cy="1280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527" tIns="135527" rIns="135527" bIns="135527" numCol="1" spcCol="1270" anchor="ctr" anchorCtr="0">
          <a:noAutofit/>
        </a:bodyPr>
        <a:lstStyle/>
        <a:p>
          <a:pPr marL="0" lvl="0" indent="0" algn="just" defTabSz="1066800">
            <a:lnSpc>
              <a:spcPct val="90000"/>
            </a:lnSpc>
            <a:spcBef>
              <a:spcPct val="0"/>
            </a:spcBef>
            <a:spcAft>
              <a:spcPct val="35000"/>
            </a:spcAft>
            <a:buNone/>
          </a:pPr>
          <a:r>
            <a:rPr lang="en-US" sz="2400" b="1" i="0" u="none" kern="1200" dirty="0">
              <a:latin typeface="+mn-lt"/>
              <a:ea typeface="Lantinghei TC Heavy" panose="03000509000000000000" pitchFamily="66" charset="-120"/>
              <a:cs typeface="Arial Black" panose="020B0604020202020204" pitchFamily="34" charset="0"/>
            </a:rPr>
            <a:t>Citizen Voting Age Population (CVAP):  </a:t>
          </a:r>
          <a:r>
            <a:rPr lang="en-US" sz="2400" b="0" i="0" kern="1200" dirty="0">
              <a:latin typeface="+mn-lt"/>
              <a:ea typeface="Lantinghei TC Demibold" panose="03000509000000000000" pitchFamily="66" charset="-120"/>
              <a:cs typeface="Arial" panose="020B0604020202020204" pitchFamily="34" charset="0"/>
            </a:rPr>
            <a:t>The number of persons who are 18 years of age or older who are citizens in the jurisdiction, calculated using survey data over a period of time.</a:t>
          </a:r>
        </a:p>
      </dsp:txBody>
      <dsp:txXfrm>
        <a:off x="1351712" y="3201979"/>
        <a:ext cx="8680938" cy="12805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05494-E587-4305-96F5-45BD20168E40}">
      <dsp:nvSpPr>
        <dsp:cNvPr id="0" name=""/>
        <dsp:cNvSpPr/>
      </dsp:nvSpPr>
      <dsp:spPr>
        <a:xfrm>
          <a:off x="0" y="33469"/>
          <a:ext cx="10160000" cy="743535"/>
        </a:xfrm>
        <a:prstGeom prst="roundRect">
          <a:avLst/>
        </a:prstGeom>
        <a:solidFill>
          <a:schemeClr val="dk2">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dk2">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One Person, One Vote</a:t>
          </a:r>
        </a:p>
      </dsp:txBody>
      <dsp:txXfrm>
        <a:off x="36296" y="69765"/>
        <a:ext cx="10087408" cy="670943"/>
      </dsp:txXfrm>
    </dsp:sp>
    <dsp:sp modelId="{43C546B4-2092-4B76-BD61-DEEFDC4B0167}">
      <dsp:nvSpPr>
        <dsp:cNvPr id="0" name=""/>
        <dsp:cNvSpPr/>
      </dsp:nvSpPr>
      <dsp:spPr>
        <a:xfrm>
          <a:off x="0" y="850125"/>
          <a:ext cx="10160000" cy="743535"/>
        </a:xfrm>
        <a:prstGeom prst="roundRect">
          <a:avLst/>
        </a:prstGeom>
        <a:solidFill>
          <a:schemeClr val="dk2">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dk2">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i="1" kern="1200" dirty="0"/>
            <a:t>Shaw v. Reno</a:t>
          </a:r>
          <a:endParaRPr lang="en-US" sz="3100" kern="1200" dirty="0"/>
        </a:p>
      </dsp:txBody>
      <dsp:txXfrm>
        <a:off x="36296" y="886421"/>
        <a:ext cx="10087408" cy="670943"/>
      </dsp:txXfrm>
    </dsp:sp>
    <dsp:sp modelId="{6DFFF059-D826-432F-91FB-B0B7DB19EE05}">
      <dsp:nvSpPr>
        <dsp:cNvPr id="0" name=""/>
        <dsp:cNvSpPr/>
      </dsp:nvSpPr>
      <dsp:spPr>
        <a:xfrm>
          <a:off x="0" y="1682940"/>
          <a:ext cx="10160000" cy="743535"/>
        </a:xfrm>
        <a:prstGeom prst="roundRect">
          <a:avLst/>
        </a:prstGeom>
        <a:solidFill>
          <a:schemeClr val="dk2">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dk2">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Section 2 of the Voting Rights Act</a:t>
          </a:r>
        </a:p>
      </dsp:txBody>
      <dsp:txXfrm>
        <a:off x="36296" y="1719236"/>
        <a:ext cx="10087408" cy="670943"/>
      </dsp:txXfrm>
    </dsp:sp>
    <dsp:sp modelId="{EB17F4C0-203B-46E8-A7E1-A8D7810BAF3C}">
      <dsp:nvSpPr>
        <dsp:cNvPr id="0" name=""/>
        <dsp:cNvSpPr/>
      </dsp:nvSpPr>
      <dsp:spPr>
        <a:xfrm>
          <a:off x="0" y="2515755"/>
          <a:ext cx="10160000" cy="743535"/>
        </a:xfrm>
        <a:prstGeom prst="roundRect">
          <a:avLst/>
        </a:prstGeom>
        <a:solidFill>
          <a:schemeClr val="dk2">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dk2">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Compliance with Traditional Map Drawing Principles</a:t>
          </a:r>
        </a:p>
      </dsp:txBody>
      <dsp:txXfrm>
        <a:off x="36296" y="2552051"/>
        <a:ext cx="10087408" cy="6709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51" tIns="47076" rIns="94151" bIns="47076" rtlCol="0"/>
          <a:lstStyle>
            <a:lvl1pPr algn="l">
              <a:defRPr sz="1200"/>
            </a:lvl1pPr>
          </a:lstStyle>
          <a:p>
            <a:endParaRPr lang="en-US" dirty="0"/>
          </a:p>
        </p:txBody>
      </p:sp>
      <p:sp>
        <p:nvSpPr>
          <p:cNvPr id="3" name="Date Placeholder 2"/>
          <p:cNvSpPr>
            <a:spLocks noGrp="1"/>
          </p:cNvSpPr>
          <p:nvPr>
            <p:ph type="dt" sz="quarter" idx="1"/>
          </p:nvPr>
        </p:nvSpPr>
        <p:spPr>
          <a:xfrm>
            <a:off x="4023094" y="0"/>
            <a:ext cx="3077739" cy="469424"/>
          </a:xfrm>
          <a:prstGeom prst="rect">
            <a:avLst/>
          </a:prstGeom>
        </p:spPr>
        <p:txBody>
          <a:bodyPr vert="horz" lIns="94151" tIns="47076" rIns="94151" bIns="47076" rtlCol="0"/>
          <a:lstStyle>
            <a:lvl1pPr algn="r">
              <a:defRPr sz="1200"/>
            </a:lvl1pPr>
          </a:lstStyle>
          <a:p>
            <a:fld id="{3B3324A8-9DA7-4B40-BBA3-D3C0105C1FB2}" type="datetimeFigureOut">
              <a:rPr lang="en-US" smtClean="0"/>
              <a:t>1/6/2023</a:t>
            </a:fld>
            <a:endParaRPr lang="en-US" dirty="0"/>
          </a:p>
        </p:txBody>
      </p:sp>
      <p:sp>
        <p:nvSpPr>
          <p:cNvPr id="4" name="Footer Placeholder 3"/>
          <p:cNvSpPr>
            <a:spLocks noGrp="1"/>
          </p:cNvSpPr>
          <p:nvPr>
            <p:ph type="ftr" sz="quarter" idx="2"/>
          </p:nvPr>
        </p:nvSpPr>
        <p:spPr>
          <a:xfrm>
            <a:off x="0" y="8917422"/>
            <a:ext cx="3077739" cy="469424"/>
          </a:xfrm>
          <a:prstGeom prst="rect">
            <a:avLst/>
          </a:prstGeom>
        </p:spPr>
        <p:txBody>
          <a:bodyPr vert="horz" lIns="94151" tIns="47076" rIns="94151" bIns="4707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4" y="8917422"/>
            <a:ext cx="3077739" cy="469424"/>
          </a:xfrm>
          <a:prstGeom prst="rect">
            <a:avLst/>
          </a:prstGeom>
        </p:spPr>
        <p:txBody>
          <a:bodyPr vert="horz" lIns="94151" tIns="47076" rIns="94151" bIns="47076" rtlCol="0" anchor="b"/>
          <a:lstStyle>
            <a:lvl1pPr algn="r">
              <a:defRPr sz="1200"/>
            </a:lvl1pPr>
          </a:lstStyle>
          <a:p>
            <a:fld id="{2B6CDB32-021D-49F0-83FD-03CE14ECEEDA}" type="slidenum">
              <a:rPr lang="en-US" smtClean="0"/>
              <a:t>‹#›</a:t>
            </a:fld>
            <a:endParaRPr lang="en-US" dirty="0"/>
          </a:p>
        </p:txBody>
      </p:sp>
    </p:spTree>
    <p:extLst>
      <p:ext uri="{BB962C8B-B14F-4D97-AF65-F5344CB8AC3E}">
        <p14:creationId xmlns:p14="http://schemas.microsoft.com/office/powerpoint/2010/main" val="218730793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2T18:23:18.603"/>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1 243,'448'-12,"-330"1,204-44,-291 49,0 2,0 1,40 2,-41 1,1-1,-1-2,37-7,-51 6,0-1,-1-1,29-15,-37 17,1 0,-1-1,-1 1,1-1,-1-1,0 1,0-1,-1 0,9-11,-14 16,0 0,1 1,-1-1,1 0,-1 0,0 1,0-1,1 0,-1 0,0 0,0 0,0 1,0-1,0 0,0 0,0 0,0 0,-1 1,1-1,0 0,0 0,-1 0,1 1,0-1,-1 0,1 0,-1 1,1-1,-1 0,1 1,-1-1,0 1,1-1,-1 1,0-1,1 1,-1-1,0 1,1-1,-1 1,0 0,0 0,0-1,1 1,-1 0,-1 0,-41-7,40 7,-25-1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2T18:23:28.226"/>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2T18:23:34.012"/>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96,'1'3,"1"0,0-1,0 1,0 0,0-1,0 1,0-1,1 1,-1-1,1 0,0 0,0 0,0-1,-1 1,7 2,-5-2,16 8,1-1,0-1,0-1,1-1,0-1,0-1,0-1,25 1,-1-3,0-1,90-14,-105 8,-1 0,0-3,-1 0,0-2,-1-1,0-1,0-2,-2 0,30-24,-2 4,-33 26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2T18:23:34.33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1,'1'22,"0"0,1 0,1 0,2-1,0 1,1-1,14 34,-14-42,0-1,1 0,0-1,1 1,0-1,1-1,0 0,0 0,1 0,1-2,0 1,0-1,19 10,-21-13,1-2,-1 1,1-1,-1-1,1 0,0 0,0-1,0 0,0-1,0 0,0-1,13-2,-3 0,-1-2,-1 0,1-2,-1 0,22-11,7-8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0-12T18:23:35.048"/>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0,'8'8,"7"7,17 9,15 12,11 4,13 4,10-2,-1-8,-5-10,-9-9,-10-7,-11-4,-9-8,-11-7,-10-10,-7 0</inkml:trace>
  <inkml:trace contextRef="#ctx0" brushRef="#br0" timeOffset="1">736 119</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2T18:27:08.071"/>
    </inkml:context>
    <inkml:brush xml:id="br0">
      <inkml:brushProperty name="width" value="0.05" units="cm"/>
      <inkml:brushProperty name="height" value="0.05" units="cm"/>
      <inkml:brushProperty name="color" value="#FFFFFF"/>
    </inkml:brush>
  </inkml:definitions>
  <inkml:trace contextRef="#ctx0" brushRef="#br0">0 0 24575,'5'0'0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2T02:12:46.992"/>
    </inkml:context>
    <inkml:brush xml:id="br0">
      <inkml:brushProperty name="width" value="0.2" units="cm"/>
      <inkml:brushProperty name="height" value="0.2" units="cm"/>
      <inkml:brushProperty name="color" value="#FFFFFF"/>
    </inkml:brush>
  </inkml:definitions>
  <inkml:trace contextRef="#ctx0" brushRef="#br0">1 1 24575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51" tIns="47076" rIns="94151" bIns="47076"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51" tIns="47076" rIns="94151" bIns="47076" rtlCol="0"/>
          <a:lstStyle>
            <a:lvl1pPr algn="r">
              <a:defRPr sz="1200"/>
            </a:lvl1pPr>
          </a:lstStyle>
          <a:p>
            <a:fld id="{1A6E8F02-A3E1-4DFE-88A2-E81879E3F752}" type="datetimeFigureOut">
              <a:rPr lang="en-US" smtClean="0"/>
              <a:t>1/6/2023</a:t>
            </a:fld>
            <a:endParaRPr lang="en-US" dirty="0"/>
          </a:p>
        </p:txBody>
      </p:sp>
      <p:sp>
        <p:nvSpPr>
          <p:cNvPr id="4" name="Slide Image Placeholder 3"/>
          <p:cNvSpPr>
            <a:spLocks noGrp="1" noRot="1" noChangeAspect="1"/>
          </p:cNvSpPr>
          <p:nvPr>
            <p:ph type="sldImg" idx="2"/>
          </p:nvPr>
        </p:nvSpPr>
        <p:spPr>
          <a:xfrm>
            <a:off x="422275" y="703263"/>
            <a:ext cx="6257925" cy="3521075"/>
          </a:xfrm>
          <a:prstGeom prst="rect">
            <a:avLst/>
          </a:prstGeom>
          <a:noFill/>
          <a:ln w="12700">
            <a:solidFill>
              <a:prstClr val="black"/>
            </a:solidFill>
          </a:ln>
        </p:spPr>
        <p:txBody>
          <a:bodyPr vert="horz" lIns="94151" tIns="47076" rIns="94151" bIns="47076"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151" tIns="47076" rIns="94151" bIns="470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151" tIns="47076" rIns="94151" bIns="470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2"/>
            <a:ext cx="3077739" cy="469424"/>
          </a:xfrm>
          <a:prstGeom prst="rect">
            <a:avLst/>
          </a:prstGeom>
        </p:spPr>
        <p:txBody>
          <a:bodyPr vert="horz" lIns="94151" tIns="47076" rIns="94151" bIns="47076" rtlCol="0" anchor="b"/>
          <a:lstStyle>
            <a:lvl1pPr algn="r">
              <a:defRPr sz="1200"/>
            </a:lvl1pPr>
          </a:lstStyle>
          <a:p>
            <a:fld id="{A75F024F-B605-4665-B7B2-1AF849DD0D0F}" type="slidenum">
              <a:rPr lang="en-US" smtClean="0"/>
              <a:t>‹#›</a:t>
            </a:fld>
            <a:endParaRPr lang="en-US" dirty="0"/>
          </a:p>
        </p:txBody>
      </p:sp>
    </p:spTree>
    <p:extLst>
      <p:ext uri="{BB962C8B-B14F-4D97-AF65-F5344CB8AC3E}">
        <p14:creationId xmlns:p14="http://schemas.microsoft.com/office/powerpoint/2010/main" val="3110019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52FD86A-5A5D-4CED-AE11-E17E82984D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2BACD639-DB72-41D8-88D1-FCDFC0E130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ea typeface="ヒラギノ角ゴ Pro W3"/>
              <a:cs typeface="ヒラギノ角ゴ Pro W3"/>
            </a:endParaRPr>
          </a:p>
        </p:txBody>
      </p:sp>
      <p:sp>
        <p:nvSpPr>
          <p:cNvPr id="16388" name="Slide Number Placeholder 3">
            <a:extLst>
              <a:ext uri="{FF2B5EF4-FFF2-40B4-BE49-F238E27FC236}">
                <a16:creationId xmlns:a16="http://schemas.microsoft.com/office/drawing/2014/main" id="{2CB63C96-D91F-4787-B55A-CF28170CC7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300">
                <a:solidFill>
                  <a:schemeClr val="tx1"/>
                </a:solidFill>
                <a:latin typeface="Arial Narrow" panose="020B0606020202030204" pitchFamily="34" charset="0"/>
                <a:cs typeface="Times New Roman" panose="02020603050405020304" pitchFamily="18" charset="0"/>
              </a:defRPr>
            </a:lvl1pPr>
            <a:lvl2pPr marL="764463" indent="-294024">
              <a:defRPr kumimoji="1" sz="2300">
                <a:solidFill>
                  <a:schemeClr val="tx1"/>
                </a:solidFill>
                <a:latin typeface="Arial Narrow" panose="020B0606020202030204" pitchFamily="34" charset="0"/>
                <a:cs typeface="Times New Roman" panose="02020603050405020304" pitchFamily="18" charset="0"/>
              </a:defRPr>
            </a:lvl2pPr>
            <a:lvl3pPr marL="1177644" indent="-235219">
              <a:defRPr kumimoji="1" sz="2300">
                <a:solidFill>
                  <a:schemeClr val="tx1"/>
                </a:solidFill>
                <a:latin typeface="Arial Narrow" panose="020B0606020202030204" pitchFamily="34" charset="0"/>
                <a:cs typeface="Times New Roman" panose="02020603050405020304" pitchFamily="18" charset="0"/>
              </a:defRPr>
            </a:lvl3pPr>
            <a:lvl4pPr marL="1648083" indent="-235219">
              <a:defRPr kumimoji="1" sz="2300">
                <a:solidFill>
                  <a:schemeClr val="tx1"/>
                </a:solidFill>
                <a:latin typeface="Arial Narrow" panose="020B0606020202030204" pitchFamily="34" charset="0"/>
                <a:cs typeface="Times New Roman" panose="02020603050405020304" pitchFamily="18" charset="0"/>
              </a:defRPr>
            </a:lvl4pPr>
            <a:lvl5pPr marL="2120068" indent="-235219">
              <a:defRPr kumimoji="1" sz="2300">
                <a:solidFill>
                  <a:schemeClr val="tx1"/>
                </a:solidFill>
                <a:latin typeface="Arial Narrow" panose="020B0606020202030204" pitchFamily="34" charset="0"/>
                <a:cs typeface="Times New Roman" panose="02020603050405020304" pitchFamily="18" charset="0"/>
              </a:defRPr>
            </a:lvl5pPr>
            <a:lvl6pPr marL="2565747" indent="-235219" eaLnBrk="0" fontAlgn="base" hangingPunct="0">
              <a:spcBef>
                <a:spcPct val="0"/>
              </a:spcBef>
              <a:spcAft>
                <a:spcPct val="0"/>
              </a:spcAft>
              <a:defRPr kumimoji="1" sz="2300">
                <a:solidFill>
                  <a:schemeClr val="tx1"/>
                </a:solidFill>
                <a:latin typeface="Arial Narrow" panose="020B0606020202030204" pitchFamily="34" charset="0"/>
                <a:cs typeface="Times New Roman" panose="02020603050405020304" pitchFamily="18" charset="0"/>
              </a:defRPr>
            </a:lvl6pPr>
            <a:lvl7pPr marL="3011425" indent="-235219" eaLnBrk="0" fontAlgn="base" hangingPunct="0">
              <a:spcBef>
                <a:spcPct val="0"/>
              </a:spcBef>
              <a:spcAft>
                <a:spcPct val="0"/>
              </a:spcAft>
              <a:defRPr kumimoji="1" sz="2300">
                <a:solidFill>
                  <a:schemeClr val="tx1"/>
                </a:solidFill>
                <a:latin typeface="Arial Narrow" panose="020B0606020202030204" pitchFamily="34" charset="0"/>
                <a:cs typeface="Times New Roman" panose="02020603050405020304" pitchFamily="18" charset="0"/>
              </a:defRPr>
            </a:lvl7pPr>
            <a:lvl8pPr marL="3457104" indent="-235219" eaLnBrk="0" fontAlgn="base" hangingPunct="0">
              <a:spcBef>
                <a:spcPct val="0"/>
              </a:spcBef>
              <a:spcAft>
                <a:spcPct val="0"/>
              </a:spcAft>
              <a:defRPr kumimoji="1" sz="2300">
                <a:solidFill>
                  <a:schemeClr val="tx1"/>
                </a:solidFill>
                <a:latin typeface="Arial Narrow" panose="020B0606020202030204" pitchFamily="34" charset="0"/>
                <a:cs typeface="Times New Roman" panose="02020603050405020304" pitchFamily="18" charset="0"/>
              </a:defRPr>
            </a:lvl8pPr>
            <a:lvl9pPr marL="3902782" indent="-235219" eaLnBrk="0" fontAlgn="base" hangingPunct="0">
              <a:spcBef>
                <a:spcPct val="0"/>
              </a:spcBef>
              <a:spcAft>
                <a:spcPct val="0"/>
              </a:spcAft>
              <a:defRPr kumimoji="1" sz="2300">
                <a:solidFill>
                  <a:schemeClr val="tx1"/>
                </a:solidFill>
                <a:latin typeface="Arial Narrow" panose="020B0606020202030204" pitchFamily="34" charset="0"/>
                <a:cs typeface="Times New Roman" panose="02020603050405020304" pitchFamily="18" charset="0"/>
              </a:defRPr>
            </a:lvl9pPr>
          </a:lstStyle>
          <a:p>
            <a:fld id="{9CFC6B8E-2C53-4654-AC96-A7218065AB58}" type="slidenum">
              <a:rPr lang="en-US" altLang="en-US" sz="1300"/>
              <a:pPr/>
              <a:t>1</a:t>
            </a:fld>
            <a:endParaRPr lang="en-US"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F8928E40-8556-4DBF-96F9-4047C901ECCC}"/>
              </a:ext>
            </a:extLst>
          </p:cNvPr>
          <p:cNvSpPr>
            <a:spLocks noGrp="1" noRot="1" noChangeAspect="1" noTextEdit="1"/>
          </p:cNvSpPr>
          <p:nvPr>
            <p:ph type="sldImg"/>
          </p:nvPr>
        </p:nvSpPr>
        <p:spPr bwMode="auto">
          <a:xfrm>
            <a:off x="422275" y="703263"/>
            <a:ext cx="6257925" cy="3521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20B9D34E-C052-4708-8C83-3511E77382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ヒラギノ角ゴ Pro W3"/>
              <a:cs typeface="ヒラギノ角ゴ Pro W3"/>
            </a:endParaRPr>
          </a:p>
        </p:txBody>
      </p:sp>
      <p:sp>
        <p:nvSpPr>
          <p:cNvPr id="58372" name="Slide Number Placeholder 3">
            <a:extLst>
              <a:ext uri="{FF2B5EF4-FFF2-40B4-BE49-F238E27FC236}">
                <a16:creationId xmlns:a16="http://schemas.microsoft.com/office/drawing/2014/main" id="{73636BA3-29AB-46BD-A98E-B27A561CD5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a:cs typeface="ヒラギノ角ゴ Pro W3"/>
              </a:defRPr>
            </a:lvl1pPr>
            <a:lvl2pPr marL="784297" indent="-300781">
              <a:spcBef>
                <a:spcPct val="30000"/>
              </a:spcBef>
              <a:defRPr sz="1200">
                <a:solidFill>
                  <a:schemeClr val="tx1"/>
                </a:solidFill>
                <a:latin typeface="Calibri" panose="020F0502020204030204" pitchFamily="34" charset="0"/>
                <a:ea typeface="ヒラギノ角ゴ Pro W3"/>
                <a:cs typeface="ヒラギノ角ゴ Pro W3"/>
              </a:defRPr>
            </a:lvl2pPr>
            <a:lvl3pPr marL="1206361" indent="-240949">
              <a:spcBef>
                <a:spcPct val="30000"/>
              </a:spcBef>
              <a:defRPr sz="1200">
                <a:solidFill>
                  <a:schemeClr val="tx1"/>
                </a:solidFill>
                <a:latin typeface="Calibri" panose="020F0502020204030204" pitchFamily="34" charset="0"/>
                <a:ea typeface="Geneva"/>
                <a:cs typeface="Geneva"/>
              </a:defRPr>
            </a:lvl3pPr>
            <a:lvl4pPr marL="1689876" indent="-240949">
              <a:spcBef>
                <a:spcPct val="30000"/>
              </a:spcBef>
              <a:defRPr sz="1200">
                <a:solidFill>
                  <a:schemeClr val="tx1"/>
                </a:solidFill>
                <a:latin typeface="Calibri" panose="020F0502020204030204" pitchFamily="34" charset="0"/>
                <a:ea typeface="Geneva"/>
                <a:cs typeface="Geneva"/>
              </a:defRPr>
            </a:lvl4pPr>
            <a:lvl5pPr marL="2171774" indent="-240949">
              <a:spcBef>
                <a:spcPct val="30000"/>
              </a:spcBef>
              <a:defRPr sz="1200">
                <a:solidFill>
                  <a:schemeClr val="tx1"/>
                </a:solidFill>
                <a:latin typeface="Calibri" panose="020F0502020204030204" pitchFamily="34" charset="0"/>
                <a:ea typeface="Geneva"/>
                <a:cs typeface="Geneva"/>
              </a:defRPr>
            </a:lvl5pPr>
            <a:lvl6pPr marL="2637501" indent="-240949" eaLnBrk="0" fontAlgn="base" hangingPunct="0">
              <a:spcBef>
                <a:spcPct val="30000"/>
              </a:spcBef>
              <a:spcAft>
                <a:spcPct val="0"/>
              </a:spcAft>
              <a:defRPr sz="1200">
                <a:solidFill>
                  <a:schemeClr val="tx1"/>
                </a:solidFill>
                <a:latin typeface="Calibri" panose="020F0502020204030204" pitchFamily="34" charset="0"/>
                <a:ea typeface="Geneva"/>
                <a:cs typeface="Geneva"/>
              </a:defRPr>
            </a:lvl6pPr>
            <a:lvl7pPr marL="3103228" indent="-240949" eaLnBrk="0" fontAlgn="base" hangingPunct="0">
              <a:spcBef>
                <a:spcPct val="30000"/>
              </a:spcBef>
              <a:spcAft>
                <a:spcPct val="0"/>
              </a:spcAft>
              <a:defRPr sz="1200">
                <a:solidFill>
                  <a:schemeClr val="tx1"/>
                </a:solidFill>
                <a:latin typeface="Calibri" panose="020F0502020204030204" pitchFamily="34" charset="0"/>
                <a:ea typeface="Geneva"/>
                <a:cs typeface="Geneva"/>
              </a:defRPr>
            </a:lvl7pPr>
            <a:lvl8pPr marL="3568954" indent="-240949" eaLnBrk="0" fontAlgn="base" hangingPunct="0">
              <a:spcBef>
                <a:spcPct val="30000"/>
              </a:spcBef>
              <a:spcAft>
                <a:spcPct val="0"/>
              </a:spcAft>
              <a:defRPr sz="1200">
                <a:solidFill>
                  <a:schemeClr val="tx1"/>
                </a:solidFill>
                <a:latin typeface="Calibri" panose="020F0502020204030204" pitchFamily="34" charset="0"/>
                <a:ea typeface="Geneva"/>
                <a:cs typeface="Geneva"/>
              </a:defRPr>
            </a:lvl8pPr>
            <a:lvl9pPr marL="4034681" indent="-240949" eaLnBrk="0" fontAlgn="base" hangingPunct="0">
              <a:spcBef>
                <a:spcPct val="30000"/>
              </a:spcBef>
              <a:spcAft>
                <a:spcPct val="0"/>
              </a:spcAft>
              <a:defRPr sz="1200">
                <a:solidFill>
                  <a:schemeClr val="tx1"/>
                </a:solidFill>
                <a:latin typeface="Calibri" panose="020F0502020204030204" pitchFamily="34" charset="0"/>
                <a:ea typeface="Geneva"/>
                <a:cs typeface="Geneva"/>
              </a:defRPr>
            </a:lvl9pPr>
          </a:lstStyle>
          <a:p>
            <a:pPr>
              <a:spcBef>
                <a:spcPct val="0"/>
              </a:spcBef>
            </a:pPr>
            <a:fld id="{1F8C0434-4220-4D39-ADA4-D82D97956D1A}" type="slidenum">
              <a:rPr lang="en-US" altLang="en-US" sz="1300">
                <a:latin typeface="Arial Narrow" panose="020B0606020202030204" pitchFamily="34" charset="0"/>
                <a:cs typeface="Times New Roman" panose="02020603050405020304" pitchFamily="18" charset="0"/>
              </a:rPr>
              <a:pPr>
                <a:spcBef>
                  <a:spcPct val="0"/>
                </a:spcBef>
              </a:pPr>
              <a:t>16</a:t>
            </a:fld>
            <a:endParaRPr lang="en-US" altLang="en-US" sz="1300">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2310197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803D94AE-CFAD-4273-B7D3-20B9199FBB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3EA034D7-FA4D-4E22-AE48-48326C4DEC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ヒラギノ角ゴ Pro W3"/>
              <a:cs typeface="ヒラギノ角ゴ Pro W3"/>
            </a:endParaRPr>
          </a:p>
        </p:txBody>
      </p:sp>
      <p:sp>
        <p:nvSpPr>
          <p:cNvPr id="60420" name="Slide Number Placeholder 3">
            <a:extLst>
              <a:ext uri="{FF2B5EF4-FFF2-40B4-BE49-F238E27FC236}">
                <a16:creationId xmlns:a16="http://schemas.microsoft.com/office/drawing/2014/main" id="{BF1E3880-15B0-44C3-8182-EA981A6940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a:cs typeface="ヒラギノ角ゴ Pro W3"/>
              </a:defRPr>
            </a:lvl1pPr>
            <a:lvl2pPr marL="750536" indent="-287834">
              <a:spcBef>
                <a:spcPct val="30000"/>
              </a:spcBef>
              <a:defRPr sz="1200">
                <a:solidFill>
                  <a:schemeClr val="tx1"/>
                </a:solidFill>
                <a:latin typeface="Calibri" panose="020F0502020204030204" pitchFamily="34" charset="0"/>
                <a:ea typeface="ヒラギノ角ゴ Pro W3"/>
                <a:cs typeface="ヒラギノ角ゴ Pro W3"/>
              </a:defRPr>
            </a:lvl2pPr>
            <a:lvl3pPr marL="1154431" indent="-230577">
              <a:spcBef>
                <a:spcPct val="30000"/>
              </a:spcBef>
              <a:defRPr sz="1200">
                <a:solidFill>
                  <a:schemeClr val="tx1"/>
                </a:solidFill>
                <a:latin typeface="Calibri" panose="020F0502020204030204" pitchFamily="34" charset="0"/>
                <a:ea typeface="Geneva"/>
                <a:cs typeface="Geneva"/>
              </a:defRPr>
            </a:lvl3pPr>
            <a:lvl4pPr marL="1617133" indent="-230577">
              <a:spcBef>
                <a:spcPct val="30000"/>
              </a:spcBef>
              <a:defRPr sz="1200">
                <a:solidFill>
                  <a:schemeClr val="tx1"/>
                </a:solidFill>
                <a:latin typeface="Calibri" panose="020F0502020204030204" pitchFamily="34" charset="0"/>
                <a:ea typeface="Geneva"/>
                <a:cs typeface="Geneva"/>
              </a:defRPr>
            </a:lvl4pPr>
            <a:lvl5pPr marL="2078286" indent="-230577">
              <a:spcBef>
                <a:spcPct val="30000"/>
              </a:spcBef>
              <a:defRPr sz="1200">
                <a:solidFill>
                  <a:schemeClr val="tx1"/>
                </a:solidFill>
                <a:latin typeface="Calibri" panose="020F0502020204030204" pitchFamily="34" charset="0"/>
                <a:ea typeface="Geneva"/>
                <a:cs typeface="Geneva"/>
              </a:defRPr>
            </a:lvl5pPr>
            <a:lvl6pPr marL="2523965" indent="-230577" eaLnBrk="0" fontAlgn="base" hangingPunct="0">
              <a:spcBef>
                <a:spcPct val="30000"/>
              </a:spcBef>
              <a:spcAft>
                <a:spcPct val="0"/>
              </a:spcAft>
              <a:defRPr sz="1200">
                <a:solidFill>
                  <a:schemeClr val="tx1"/>
                </a:solidFill>
                <a:latin typeface="Calibri" panose="020F0502020204030204" pitchFamily="34" charset="0"/>
                <a:ea typeface="Geneva"/>
                <a:cs typeface="Geneva"/>
              </a:defRPr>
            </a:lvl6pPr>
            <a:lvl7pPr marL="2969643" indent="-230577" eaLnBrk="0" fontAlgn="base" hangingPunct="0">
              <a:spcBef>
                <a:spcPct val="30000"/>
              </a:spcBef>
              <a:spcAft>
                <a:spcPct val="0"/>
              </a:spcAft>
              <a:defRPr sz="1200">
                <a:solidFill>
                  <a:schemeClr val="tx1"/>
                </a:solidFill>
                <a:latin typeface="Calibri" panose="020F0502020204030204" pitchFamily="34" charset="0"/>
                <a:ea typeface="Geneva"/>
                <a:cs typeface="Geneva"/>
              </a:defRPr>
            </a:lvl7pPr>
            <a:lvl8pPr marL="3415322" indent="-230577" eaLnBrk="0" fontAlgn="base" hangingPunct="0">
              <a:spcBef>
                <a:spcPct val="30000"/>
              </a:spcBef>
              <a:spcAft>
                <a:spcPct val="0"/>
              </a:spcAft>
              <a:defRPr sz="1200">
                <a:solidFill>
                  <a:schemeClr val="tx1"/>
                </a:solidFill>
                <a:latin typeface="Calibri" panose="020F0502020204030204" pitchFamily="34" charset="0"/>
                <a:ea typeface="Geneva"/>
                <a:cs typeface="Geneva"/>
              </a:defRPr>
            </a:lvl8pPr>
            <a:lvl9pPr marL="3861001" indent="-230577" eaLnBrk="0" fontAlgn="base" hangingPunct="0">
              <a:spcBef>
                <a:spcPct val="30000"/>
              </a:spcBef>
              <a:spcAft>
                <a:spcPct val="0"/>
              </a:spcAft>
              <a:defRPr sz="1200">
                <a:solidFill>
                  <a:schemeClr val="tx1"/>
                </a:solidFill>
                <a:latin typeface="Calibri" panose="020F0502020204030204" pitchFamily="34" charset="0"/>
                <a:ea typeface="Geneva"/>
                <a:cs typeface="Geneva"/>
              </a:defRPr>
            </a:lvl9pPr>
          </a:lstStyle>
          <a:p>
            <a:pPr>
              <a:spcBef>
                <a:spcPct val="0"/>
              </a:spcBef>
            </a:pPr>
            <a:fld id="{D01D9C7F-F599-46D1-9B13-46E4BD5ECD64}" type="slidenum">
              <a:rPr lang="en-US" altLang="en-US" sz="1300">
                <a:latin typeface="Arial Narrow" panose="020B0606020202030204" pitchFamily="34" charset="0"/>
                <a:cs typeface="Times New Roman" panose="02020603050405020304" pitchFamily="18" charset="0"/>
              </a:rPr>
              <a:pPr>
                <a:spcBef>
                  <a:spcPct val="0"/>
                </a:spcBef>
              </a:pPr>
              <a:t>17</a:t>
            </a:fld>
            <a:endParaRPr lang="en-US" altLang="en-US" sz="1300">
              <a:latin typeface="Arial Narrow" panose="020B0606020202030204" pitchFamily="34" charset="0"/>
              <a:cs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AE1E3900-8D0B-4C29-9AB9-CEF46E3EAC29}"/>
              </a:ext>
            </a:extLst>
          </p:cNvPr>
          <p:cNvSpPr>
            <a:spLocks noGrp="1" noRot="1" noChangeAspect="1" noTextEdit="1"/>
          </p:cNvSpPr>
          <p:nvPr>
            <p:ph type="sldImg"/>
          </p:nvPr>
        </p:nvSpPr>
        <p:spPr bwMode="auto">
          <a:xfrm>
            <a:off x="422275" y="703263"/>
            <a:ext cx="6257925" cy="3521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CB640C65-32BD-4176-999A-D88F6ED746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ヒラギノ角ゴ Pro W3"/>
                <a:cs typeface="ヒラギノ角ゴ Pro W3"/>
              </a:rPr>
              <a:t>Image is Public Domain</a:t>
            </a:r>
          </a:p>
        </p:txBody>
      </p:sp>
      <p:sp>
        <p:nvSpPr>
          <p:cNvPr id="62468" name="Slide Number Placeholder 3">
            <a:extLst>
              <a:ext uri="{FF2B5EF4-FFF2-40B4-BE49-F238E27FC236}">
                <a16:creationId xmlns:a16="http://schemas.microsoft.com/office/drawing/2014/main" id="{2EA95A5B-1991-4469-B654-24F93A0A74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a:cs typeface="ヒラギノ角ゴ Pro W3"/>
              </a:defRPr>
            </a:lvl1pPr>
            <a:lvl2pPr marL="784297" indent="-300781">
              <a:spcBef>
                <a:spcPct val="30000"/>
              </a:spcBef>
              <a:defRPr sz="1200">
                <a:solidFill>
                  <a:schemeClr val="tx1"/>
                </a:solidFill>
                <a:latin typeface="Calibri" panose="020F0502020204030204" pitchFamily="34" charset="0"/>
                <a:ea typeface="ヒラギノ角ゴ Pro W3"/>
                <a:cs typeface="ヒラギノ角ゴ Pro W3"/>
              </a:defRPr>
            </a:lvl2pPr>
            <a:lvl3pPr marL="1206361" indent="-240949">
              <a:spcBef>
                <a:spcPct val="30000"/>
              </a:spcBef>
              <a:defRPr sz="1200">
                <a:solidFill>
                  <a:schemeClr val="tx1"/>
                </a:solidFill>
                <a:latin typeface="Calibri" panose="020F0502020204030204" pitchFamily="34" charset="0"/>
                <a:ea typeface="Geneva"/>
                <a:cs typeface="Geneva"/>
              </a:defRPr>
            </a:lvl3pPr>
            <a:lvl4pPr marL="1689876" indent="-240949">
              <a:spcBef>
                <a:spcPct val="30000"/>
              </a:spcBef>
              <a:defRPr sz="1200">
                <a:solidFill>
                  <a:schemeClr val="tx1"/>
                </a:solidFill>
                <a:latin typeface="Calibri" panose="020F0502020204030204" pitchFamily="34" charset="0"/>
                <a:ea typeface="Geneva"/>
                <a:cs typeface="Geneva"/>
              </a:defRPr>
            </a:lvl4pPr>
            <a:lvl5pPr marL="2171774" indent="-240949">
              <a:spcBef>
                <a:spcPct val="30000"/>
              </a:spcBef>
              <a:defRPr sz="1200">
                <a:solidFill>
                  <a:schemeClr val="tx1"/>
                </a:solidFill>
                <a:latin typeface="Calibri" panose="020F0502020204030204" pitchFamily="34" charset="0"/>
                <a:ea typeface="Geneva"/>
                <a:cs typeface="Geneva"/>
              </a:defRPr>
            </a:lvl5pPr>
            <a:lvl6pPr marL="2637501" indent="-240949" eaLnBrk="0" fontAlgn="base" hangingPunct="0">
              <a:spcBef>
                <a:spcPct val="30000"/>
              </a:spcBef>
              <a:spcAft>
                <a:spcPct val="0"/>
              </a:spcAft>
              <a:defRPr sz="1200">
                <a:solidFill>
                  <a:schemeClr val="tx1"/>
                </a:solidFill>
                <a:latin typeface="Calibri" panose="020F0502020204030204" pitchFamily="34" charset="0"/>
                <a:ea typeface="Geneva"/>
                <a:cs typeface="Geneva"/>
              </a:defRPr>
            </a:lvl6pPr>
            <a:lvl7pPr marL="3103228" indent="-240949" eaLnBrk="0" fontAlgn="base" hangingPunct="0">
              <a:spcBef>
                <a:spcPct val="30000"/>
              </a:spcBef>
              <a:spcAft>
                <a:spcPct val="0"/>
              </a:spcAft>
              <a:defRPr sz="1200">
                <a:solidFill>
                  <a:schemeClr val="tx1"/>
                </a:solidFill>
                <a:latin typeface="Calibri" panose="020F0502020204030204" pitchFamily="34" charset="0"/>
                <a:ea typeface="Geneva"/>
                <a:cs typeface="Geneva"/>
              </a:defRPr>
            </a:lvl7pPr>
            <a:lvl8pPr marL="3568954" indent="-240949" eaLnBrk="0" fontAlgn="base" hangingPunct="0">
              <a:spcBef>
                <a:spcPct val="30000"/>
              </a:spcBef>
              <a:spcAft>
                <a:spcPct val="0"/>
              </a:spcAft>
              <a:defRPr sz="1200">
                <a:solidFill>
                  <a:schemeClr val="tx1"/>
                </a:solidFill>
                <a:latin typeface="Calibri" panose="020F0502020204030204" pitchFamily="34" charset="0"/>
                <a:ea typeface="Geneva"/>
                <a:cs typeface="Geneva"/>
              </a:defRPr>
            </a:lvl8pPr>
            <a:lvl9pPr marL="4034681" indent="-240949" eaLnBrk="0" fontAlgn="base" hangingPunct="0">
              <a:spcBef>
                <a:spcPct val="30000"/>
              </a:spcBef>
              <a:spcAft>
                <a:spcPct val="0"/>
              </a:spcAft>
              <a:defRPr sz="1200">
                <a:solidFill>
                  <a:schemeClr val="tx1"/>
                </a:solidFill>
                <a:latin typeface="Calibri" panose="020F0502020204030204" pitchFamily="34" charset="0"/>
                <a:ea typeface="Geneva"/>
                <a:cs typeface="Geneva"/>
              </a:defRPr>
            </a:lvl9pPr>
          </a:lstStyle>
          <a:p>
            <a:pPr defTabSz="931454">
              <a:spcBef>
                <a:spcPct val="0"/>
              </a:spcBef>
              <a:defRPr/>
            </a:pPr>
            <a:fld id="{0938F1C7-FB91-4B6E-BD75-8B48389E1131}" type="slidenum">
              <a:rPr lang="en-US" altLang="en-US" sz="1300">
                <a:solidFill>
                  <a:prstClr val="black"/>
                </a:solidFill>
                <a:latin typeface="Arial Narrow" panose="020B0606020202030204" pitchFamily="34" charset="0"/>
                <a:cs typeface="Times New Roman" panose="02020603050405020304" pitchFamily="18" charset="0"/>
              </a:rPr>
              <a:pPr defTabSz="931454">
                <a:spcBef>
                  <a:spcPct val="0"/>
                </a:spcBef>
                <a:defRPr/>
              </a:pPr>
              <a:t>18</a:t>
            </a:fld>
            <a:endParaRPr lang="en-US" altLang="en-US" sz="1300">
              <a:solidFill>
                <a:prstClr val="black"/>
              </a:solidFill>
              <a:latin typeface="Arial Narrow" panose="020B0606020202030204" pitchFamily="34" charset="0"/>
              <a:cs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BE28F618-630C-484C-B710-B1C80F9E6D40}"/>
              </a:ext>
            </a:extLst>
          </p:cNvPr>
          <p:cNvSpPr>
            <a:spLocks noGrp="1" noRot="1" noChangeAspect="1" noTextEdit="1"/>
          </p:cNvSpPr>
          <p:nvPr>
            <p:ph type="sldImg"/>
          </p:nvPr>
        </p:nvSpPr>
        <p:spPr bwMode="auto">
          <a:xfrm>
            <a:off x="422275" y="703263"/>
            <a:ext cx="6257925" cy="3521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35EC3BB8-E931-4AE9-90F6-9C25D2E0D3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ヒラギノ角ゴ Pro W3"/>
              <a:cs typeface="ヒラギノ角ゴ Pro W3"/>
            </a:endParaRPr>
          </a:p>
        </p:txBody>
      </p:sp>
      <p:sp>
        <p:nvSpPr>
          <p:cNvPr id="64516" name="Slide Number Placeholder 3">
            <a:extLst>
              <a:ext uri="{FF2B5EF4-FFF2-40B4-BE49-F238E27FC236}">
                <a16:creationId xmlns:a16="http://schemas.microsoft.com/office/drawing/2014/main" id="{1A068E53-5F5B-4498-B8F9-DEF8FDB0C6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a:cs typeface="ヒラギノ角ゴ Pro W3"/>
              </a:defRPr>
            </a:lvl1pPr>
            <a:lvl2pPr marL="784297" indent="-300781">
              <a:spcBef>
                <a:spcPct val="30000"/>
              </a:spcBef>
              <a:defRPr sz="1200">
                <a:solidFill>
                  <a:schemeClr val="tx1"/>
                </a:solidFill>
                <a:latin typeface="Calibri" panose="020F0502020204030204" pitchFamily="34" charset="0"/>
                <a:ea typeface="ヒラギノ角ゴ Pro W3"/>
                <a:cs typeface="ヒラギノ角ゴ Pro W3"/>
              </a:defRPr>
            </a:lvl2pPr>
            <a:lvl3pPr marL="1206361" indent="-240949">
              <a:spcBef>
                <a:spcPct val="30000"/>
              </a:spcBef>
              <a:defRPr sz="1200">
                <a:solidFill>
                  <a:schemeClr val="tx1"/>
                </a:solidFill>
                <a:latin typeface="Calibri" panose="020F0502020204030204" pitchFamily="34" charset="0"/>
                <a:ea typeface="Geneva"/>
                <a:cs typeface="Geneva"/>
              </a:defRPr>
            </a:lvl3pPr>
            <a:lvl4pPr marL="1689876" indent="-240949">
              <a:spcBef>
                <a:spcPct val="30000"/>
              </a:spcBef>
              <a:defRPr sz="1200">
                <a:solidFill>
                  <a:schemeClr val="tx1"/>
                </a:solidFill>
                <a:latin typeface="Calibri" panose="020F0502020204030204" pitchFamily="34" charset="0"/>
                <a:ea typeface="Geneva"/>
                <a:cs typeface="Geneva"/>
              </a:defRPr>
            </a:lvl4pPr>
            <a:lvl5pPr marL="2171774" indent="-240949">
              <a:spcBef>
                <a:spcPct val="30000"/>
              </a:spcBef>
              <a:defRPr sz="1200">
                <a:solidFill>
                  <a:schemeClr val="tx1"/>
                </a:solidFill>
                <a:latin typeface="Calibri" panose="020F0502020204030204" pitchFamily="34" charset="0"/>
                <a:ea typeface="Geneva"/>
                <a:cs typeface="Geneva"/>
              </a:defRPr>
            </a:lvl5pPr>
            <a:lvl6pPr marL="2637501" indent="-240949" eaLnBrk="0" fontAlgn="base" hangingPunct="0">
              <a:spcBef>
                <a:spcPct val="30000"/>
              </a:spcBef>
              <a:spcAft>
                <a:spcPct val="0"/>
              </a:spcAft>
              <a:defRPr sz="1200">
                <a:solidFill>
                  <a:schemeClr val="tx1"/>
                </a:solidFill>
                <a:latin typeface="Calibri" panose="020F0502020204030204" pitchFamily="34" charset="0"/>
                <a:ea typeface="Geneva"/>
                <a:cs typeface="Geneva"/>
              </a:defRPr>
            </a:lvl6pPr>
            <a:lvl7pPr marL="3103228" indent="-240949" eaLnBrk="0" fontAlgn="base" hangingPunct="0">
              <a:spcBef>
                <a:spcPct val="30000"/>
              </a:spcBef>
              <a:spcAft>
                <a:spcPct val="0"/>
              </a:spcAft>
              <a:defRPr sz="1200">
                <a:solidFill>
                  <a:schemeClr val="tx1"/>
                </a:solidFill>
                <a:latin typeface="Calibri" panose="020F0502020204030204" pitchFamily="34" charset="0"/>
                <a:ea typeface="Geneva"/>
                <a:cs typeface="Geneva"/>
              </a:defRPr>
            </a:lvl7pPr>
            <a:lvl8pPr marL="3568954" indent="-240949" eaLnBrk="0" fontAlgn="base" hangingPunct="0">
              <a:spcBef>
                <a:spcPct val="30000"/>
              </a:spcBef>
              <a:spcAft>
                <a:spcPct val="0"/>
              </a:spcAft>
              <a:defRPr sz="1200">
                <a:solidFill>
                  <a:schemeClr val="tx1"/>
                </a:solidFill>
                <a:latin typeface="Calibri" panose="020F0502020204030204" pitchFamily="34" charset="0"/>
                <a:ea typeface="Geneva"/>
                <a:cs typeface="Geneva"/>
              </a:defRPr>
            </a:lvl8pPr>
            <a:lvl9pPr marL="4034681" indent="-240949" eaLnBrk="0" fontAlgn="base" hangingPunct="0">
              <a:spcBef>
                <a:spcPct val="30000"/>
              </a:spcBef>
              <a:spcAft>
                <a:spcPct val="0"/>
              </a:spcAft>
              <a:defRPr sz="1200">
                <a:solidFill>
                  <a:schemeClr val="tx1"/>
                </a:solidFill>
                <a:latin typeface="Calibri" panose="020F0502020204030204" pitchFamily="34" charset="0"/>
                <a:ea typeface="Geneva"/>
                <a:cs typeface="Geneva"/>
              </a:defRPr>
            </a:lvl9pPr>
          </a:lstStyle>
          <a:p>
            <a:pPr>
              <a:spcBef>
                <a:spcPct val="0"/>
              </a:spcBef>
            </a:pPr>
            <a:fld id="{CC28FF80-A10E-4A29-8F82-2555E179EDDF}" type="slidenum">
              <a:rPr lang="en-US" altLang="en-US" sz="1300">
                <a:latin typeface="Arial Narrow" panose="020B0606020202030204" pitchFamily="34" charset="0"/>
                <a:cs typeface="Times New Roman" panose="02020603050405020304" pitchFamily="18" charset="0"/>
              </a:rPr>
              <a:pPr>
                <a:spcBef>
                  <a:spcPct val="0"/>
                </a:spcBef>
              </a:pPr>
              <a:t>19</a:t>
            </a:fld>
            <a:endParaRPr lang="en-US" altLang="en-US" sz="1300">
              <a:latin typeface="Arial Narrow" panose="020B0606020202030204" pitchFamily="34" charset="0"/>
              <a:cs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4A8A2D93-0379-4BBD-AB60-766F8C91FF26}"/>
              </a:ext>
            </a:extLst>
          </p:cNvPr>
          <p:cNvSpPr>
            <a:spLocks noGrp="1" noRot="1" noChangeAspect="1" noTextEdit="1"/>
          </p:cNvSpPr>
          <p:nvPr>
            <p:ph type="sldImg"/>
          </p:nvPr>
        </p:nvSpPr>
        <p:spPr bwMode="auto">
          <a:xfrm>
            <a:off x="422275" y="703263"/>
            <a:ext cx="6257925" cy="3521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C68F1121-057C-4FBC-B7E6-9D21401C7D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ヒラギノ角ゴ Pro W3"/>
              <a:cs typeface="ヒラギノ角ゴ Pro W3"/>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BCCFF779-AE9F-4E94-9C5F-DF0AF91D15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7E77CFA4-E6C6-4239-A496-94E3E3CF8FE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ヒラギノ角ゴ Pro W3"/>
              <a:cs typeface="ヒラギノ角ゴ Pro W3"/>
            </a:endParaRPr>
          </a:p>
        </p:txBody>
      </p:sp>
      <p:sp>
        <p:nvSpPr>
          <p:cNvPr id="147460" name="Slide Number Placeholder 3">
            <a:extLst>
              <a:ext uri="{FF2B5EF4-FFF2-40B4-BE49-F238E27FC236}">
                <a16:creationId xmlns:a16="http://schemas.microsoft.com/office/drawing/2014/main" id="{B7698549-8212-4B18-BCF5-CD9D544954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ヒラギノ角ゴ Pro W3"/>
                <a:cs typeface="ヒラギノ角ゴ Pro W3"/>
              </a:defRPr>
            </a:lvl1pPr>
            <a:lvl2pPr marL="750536" indent="-287834">
              <a:spcBef>
                <a:spcPct val="30000"/>
              </a:spcBef>
              <a:defRPr sz="1200">
                <a:solidFill>
                  <a:schemeClr val="tx1"/>
                </a:solidFill>
                <a:latin typeface="Calibri" panose="020F0502020204030204" pitchFamily="34" charset="0"/>
                <a:ea typeface="ヒラギノ角ゴ Pro W3"/>
                <a:cs typeface="ヒラギノ角ゴ Pro W3"/>
              </a:defRPr>
            </a:lvl2pPr>
            <a:lvl3pPr marL="1154431" indent="-230577">
              <a:spcBef>
                <a:spcPct val="30000"/>
              </a:spcBef>
              <a:defRPr sz="1200">
                <a:solidFill>
                  <a:schemeClr val="tx1"/>
                </a:solidFill>
                <a:latin typeface="Calibri" panose="020F0502020204030204" pitchFamily="34" charset="0"/>
                <a:ea typeface="Geneva"/>
                <a:cs typeface="Geneva"/>
              </a:defRPr>
            </a:lvl3pPr>
            <a:lvl4pPr marL="1617133" indent="-230577">
              <a:spcBef>
                <a:spcPct val="30000"/>
              </a:spcBef>
              <a:defRPr sz="1200">
                <a:solidFill>
                  <a:schemeClr val="tx1"/>
                </a:solidFill>
                <a:latin typeface="Calibri" panose="020F0502020204030204" pitchFamily="34" charset="0"/>
                <a:ea typeface="Geneva"/>
                <a:cs typeface="Geneva"/>
              </a:defRPr>
            </a:lvl4pPr>
            <a:lvl5pPr marL="2078286" indent="-230577">
              <a:spcBef>
                <a:spcPct val="30000"/>
              </a:spcBef>
              <a:defRPr sz="1200">
                <a:solidFill>
                  <a:schemeClr val="tx1"/>
                </a:solidFill>
                <a:latin typeface="Calibri" panose="020F0502020204030204" pitchFamily="34" charset="0"/>
                <a:ea typeface="Geneva"/>
                <a:cs typeface="Geneva"/>
              </a:defRPr>
            </a:lvl5pPr>
            <a:lvl6pPr marL="2523965" indent="-230577" eaLnBrk="0" fontAlgn="base" hangingPunct="0">
              <a:spcBef>
                <a:spcPct val="30000"/>
              </a:spcBef>
              <a:spcAft>
                <a:spcPct val="0"/>
              </a:spcAft>
              <a:defRPr sz="1200">
                <a:solidFill>
                  <a:schemeClr val="tx1"/>
                </a:solidFill>
                <a:latin typeface="Calibri" panose="020F0502020204030204" pitchFamily="34" charset="0"/>
                <a:ea typeface="Geneva"/>
                <a:cs typeface="Geneva"/>
              </a:defRPr>
            </a:lvl6pPr>
            <a:lvl7pPr marL="2969643" indent="-230577" eaLnBrk="0" fontAlgn="base" hangingPunct="0">
              <a:spcBef>
                <a:spcPct val="30000"/>
              </a:spcBef>
              <a:spcAft>
                <a:spcPct val="0"/>
              </a:spcAft>
              <a:defRPr sz="1200">
                <a:solidFill>
                  <a:schemeClr val="tx1"/>
                </a:solidFill>
                <a:latin typeface="Calibri" panose="020F0502020204030204" pitchFamily="34" charset="0"/>
                <a:ea typeface="Geneva"/>
                <a:cs typeface="Geneva"/>
              </a:defRPr>
            </a:lvl7pPr>
            <a:lvl8pPr marL="3415322" indent="-230577" eaLnBrk="0" fontAlgn="base" hangingPunct="0">
              <a:spcBef>
                <a:spcPct val="30000"/>
              </a:spcBef>
              <a:spcAft>
                <a:spcPct val="0"/>
              </a:spcAft>
              <a:defRPr sz="1200">
                <a:solidFill>
                  <a:schemeClr val="tx1"/>
                </a:solidFill>
                <a:latin typeface="Calibri" panose="020F0502020204030204" pitchFamily="34" charset="0"/>
                <a:ea typeface="Geneva"/>
                <a:cs typeface="Geneva"/>
              </a:defRPr>
            </a:lvl8pPr>
            <a:lvl9pPr marL="3861001" indent="-230577" eaLnBrk="0" fontAlgn="base" hangingPunct="0">
              <a:spcBef>
                <a:spcPct val="30000"/>
              </a:spcBef>
              <a:spcAft>
                <a:spcPct val="0"/>
              </a:spcAft>
              <a:defRPr sz="1200">
                <a:solidFill>
                  <a:schemeClr val="tx1"/>
                </a:solidFill>
                <a:latin typeface="Calibri" panose="020F0502020204030204" pitchFamily="34" charset="0"/>
                <a:ea typeface="Geneva"/>
                <a:cs typeface="Geneva"/>
              </a:defRPr>
            </a:lvl9pPr>
          </a:lstStyle>
          <a:p>
            <a:pPr>
              <a:spcBef>
                <a:spcPct val="0"/>
              </a:spcBef>
            </a:pPr>
            <a:fld id="{12EE3F15-CF80-491D-90B0-AF49038BF414}" type="slidenum">
              <a:rPr lang="en-US" altLang="en-US" sz="1300">
                <a:latin typeface="Arial Narrow" panose="020B0606020202030204" pitchFamily="34" charset="0"/>
                <a:cs typeface="Times New Roman" panose="02020603050405020304" pitchFamily="18" charset="0"/>
              </a:rPr>
              <a:pPr>
                <a:spcBef>
                  <a:spcPct val="0"/>
                </a:spcBef>
              </a:pPr>
              <a:t>41</a:t>
            </a:fld>
            <a:endParaRPr lang="en-US" altLang="en-US" sz="1300">
              <a:latin typeface="Arial Narrow" panose="020B0606020202030204" pitchFamily="34" charset="0"/>
              <a:cs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7336" y="2057401"/>
            <a:ext cx="7708463" cy="2441575"/>
          </a:xfrm>
        </p:spPr>
        <p:txBody>
          <a:bodyPr anchor="b"/>
          <a:lstStyle>
            <a:lvl1pPr>
              <a:defRPr sz="4800">
                <a:ln>
                  <a:noFill/>
                </a:ln>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597337" y="4492599"/>
            <a:ext cx="7708462"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4AF466F-BDA4-4F18-9C7B-FF0A9A1B0E80}" type="datetime1">
              <a:rPr lang="en-US" smtClean="0"/>
              <a:pPr/>
              <a:t>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73" r="67583" b="7427"/>
          <a:stretch/>
        </p:blipFill>
        <p:spPr>
          <a:xfrm>
            <a:off x="9243219" y="0"/>
            <a:ext cx="2959292" cy="6858000"/>
          </a:xfrm>
          <a:prstGeom prst="rect">
            <a:avLst/>
          </a:prstGeom>
        </p:spPr>
      </p:pic>
      <p:sp>
        <p:nvSpPr>
          <p:cNvPr id="16" name="Rectangle 15"/>
          <p:cNvSpPr/>
          <p:nvPr userDrawn="1"/>
        </p:nvSpPr>
        <p:spPr>
          <a:xfrm>
            <a:off x="8871222" y="0"/>
            <a:ext cx="2727188" cy="6858000"/>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8" name="Rectangle 3"/>
          <p:cNvSpPr>
            <a:spLocks noChangeArrowheads="1"/>
          </p:cNvSpPr>
          <p:nvPr userDrawn="1"/>
        </p:nvSpPr>
        <p:spPr bwMode="auto">
          <a:xfrm>
            <a:off x="8874502" y="1936522"/>
            <a:ext cx="2707898" cy="1600438"/>
          </a:xfrm>
          <a:prstGeom prst="rect">
            <a:avLst/>
          </a:prstGeom>
          <a:noFill/>
          <a:ln w="9525">
            <a:noFill/>
            <a:miter lim="800000"/>
            <a:headEnd/>
            <a:tailEnd/>
          </a:ln>
        </p:spPr>
        <p:txBody>
          <a:bodyPr wrap="square" anchor="ctr">
            <a:spAutoFit/>
          </a:bodyPr>
          <a:lstStyle/>
          <a:p>
            <a:pPr algn="ctr">
              <a:buFont typeface="Arial" pitchFamily="34" charset="0"/>
              <a:buNone/>
            </a:pPr>
            <a:r>
              <a:rPr lang="en-US" sz="1400" b="1" dirty="0">
                <a:solidFill>
                  <a:schemeClr val="bg1"/>
                </a:solidFill>
                <a:latin typeface="+mj-lt"/>
                <a:ea typeface="Tahoma" panose="020B0604030504040204" pitchFamily="34" charset="0"/>
                <a:cs typeface="Times New Roman" pitchFamily="18" charset="0"/>
              </a:rPr>
              <a:t>Lisa R. McBride</a:t>
            </a:r>
          </a:p>
          <a:p>
            <a:pPr algn="ctr">
              <a:buFont typeface="Arial" pitchFamily="34" charset="0"/>
              <a:buNone/>
            </a:pPr>
            <a:r>
              <a:rPr lang="en-US" sz="1400" b="1" dirty="0">
                <a:solidFill>
                  <a:schemeClr val="bg1"/>
                </a:solidFill>
                <a:latin typeface="+mj-lt"/>
                <a:ea typeface="Tahoma" panose="020B0604030504040204" pitchFamily="34" charset="0"/>
                <a:cs typeface="Times New Roman" pitchFamily="18" charset="0"/>
              </a:rPr>
              <a:t>Celena Vinson</a:t>
            </a:r>
          </a:p>
          <a:p>
            <a:pPr algn="ctr">
              <a:buFont typeface="Arial" pitchFamily="34" charset="0"/>
              <a:buNone/>
            </a:pPr>
            <a:r>
              <a:rPr lang="en-US" sz="1400" b="1" dirty="0">
                <a:solidFill>
                  <a:schemeClr val="bg1"/>
                </a:solidFill>
                <a:latin typeface="+mj-lt"/>
                <a:ea typeface="Tahoma" panose="020B0604030504040204" pitchFamily="34" charset="0"/>
                <a:cs typeface="Times New Roman" pitchFamily="18" charset="0"/>
              </a:rPr>
              <a:t>Paige Martin</a:t>
            </a: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Thompson &amp; Horton LLP</a:t>
            </a:r>
          </a:p>
          <a:p>
            <a:pPr algn="ctr"/>
            <a:r>
              <a:rPr lang="en-US" sz="1400" dirty="0">
                <a:solidFill>
                  <a:schemeClr val="bg1"/>
                </a:solidFill>
                <a:latin typeface="+mj-lt"/>
                <a:ea typeface="Tahoma" panose="020B0604030504040204" pitchFamily="34" charset="0"/>
                <a:cs typeface="Times New Roman" pitchFamily="18" charset="0"/>
              </a:rPr>
              <a:t>3200 Southwest Freeway</a:t>
            </a:r>
          </a:p>
          <a:p>
            <a:pPr algn="ctr"/>
            <a:r>
              <a:rPr lang="en-US" sz="1400" dirty="0">
                <a:solidFill>
                  <a:schemeClr val="bg1"/>
                </a:solidFill>
                <a:latin typeface="+mj-lt"/>
                <a:ea typeface="Tahoma" panose="020B0604030504040204" pitchFamily="34" charset="0"/>
                <a:cs typeface="Times New Roman" pitchFamily="18" charset="0"/>
              </a:rPr>
              <a:t>Suite 2000</a:t>
            </a: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Houston, Texas  77027</a:t>
            </a:r>
          </a:p>
        </p:txBody>
      </p:sp>
      <p:sp>
        <p:nvSpPr>
          <p:cNvPr id="19" name="Rectangle 3">
            <a:extLst>
              <a:ext uri="{FF2B5EF4-FFF2-40B4-BE49-F238E27FC236}">
                <a16:creationId xmlns:a16="http://schemas.microsoft.com/office/drawing/2014/main" id="{6C020733-5A96-4400-92D7-1EFF18DBC540}"/>
              </a:ext>
            </a:extLst>
          </p:cNvPr>
          <p:cNvSpPr>
            <a:spLocks noChangeArrowheads="1"/>
          </p:cNvSpPr>
          <p:nvPr userDrawn="1"/>
        </p:nvSpPr>
        <p:spPr bwMode="auto">
          <a:xfrm>
            <a:off x="8874502" y="3760114"/>
            <a:ext cx="2707898" cy="2031325"/>
          </a:xfrm>
          <a:prstGeom prst="rect">
            <a:avLst/>
          </a:prstGeom>
          <a:noFill/>
          <a:ln w="9525">
            <a:noFill/>
            <a:miter lim="800000"/>
            <a:headEnd/>
            <a:tailEnd/>
          </a:ln>
        </p:spPr>
        <p:txBody>
          <a:bodyPr wrap="square" anchor="ctr">
            <a:spAutoFit/>
          </a:bodyPr>
          <a:lstStyle/>
          <a:p>
            <a:pPr algn="ctr">
              <a:buFont typeface="Arial" pitchFamily="34" charset="0"/>
              <a:buNone/>
            </a:pPr>
            <a:r>
              <a:rPr lang="en-US" sz="1400" b="1" dirty="0">
                <a:solidFill>
                  <a:schemeClr val="bg1"/>
                </a:solidFill>
                <a:latin typeface="+mj-lt"/>
                <a:ea typeface="Tahoma" panose="020B0604030504040204" pitchFamily="34" charset="0"/>
                <a:cs typeface="Times New Roman" pitchFamily="18" charset="0"/>
              </a:rPr>
              <a:t>Edgardo Colón</a:t>
            </a:r>
          </a:p>
          <a:p>
            <a:pPr algn="ctr">
              <a:buFont typeface="Arial" pitchFamily="34" charset="0"/>
              <a:buNone/>
            </a:pPr>
            <a:r>
              <a:rPr lang="en-US" sz="1400" b="0" dirty="0">
                <a:solidFill>
                  <a:schemeClr val="bg1"/>
                </a:solidFill>
                <a:latin typeface="+mj-lt"/>
                <a:ea typeface="Tahoma" panose="020B0604030504040204" pitchFamily="34" charset="0"/>
                <a:cs typeface="Times New Roman" pitchFamily="18" charset="0"/>
              </a:rPr>
              <a:t>West &amp; Associates</a:t>
            </a:r>
          </a:p>
          <a:p>
            <a:pPr algn="ctr">
              <a:buFont typeface="Arial" pitchFamily="34" charset="0"/>
              <a:buNone/>
            </a:pPr>
            <a:r>
              <a:rPr lang="en-US" sz="1400" b="0" dirty="0">
                <a:solidFill>
                  <a:schemeClr val="bg1"/>
                </a:solidFill>
                <a:latin typeface="+mj-lt"/>
                <a:ea typeface="Tahoma" panose="020B0604030504040204" pitchFamily="34" charset="0"/>
                <a:cs typeface="Times New Roman" pitchFamily="18" charset="0"/>
              </a:rPr>
              <a:t> 440 Louisiana, Suite 1880 Houston, Texas 77002</a:t>
            </a:r>
          </a:p>
          <a:p>
            <a:pPr algn="ctr">
              <a:buFont typeface="Arial" pitchFamily="34" charset="0"/>
              <a:buNone/>
            </a:pPr>
            <a:endParaRPr lang="en-US" sz="1400" b="0" dirty="0">
              <a:solidFill>
                <a:schemeClr val="bg1"/>
              </a:solidFill>
              <a:latin typeface="+mj-lt"/>
              <a:ea typeface="Tahoma" panose="020B0604030504040204" pitchFamily="34" charset="0"/>
              <a:cs typeface="Times New Roman" pitchFamily="18" charset="0"/>
            </a:endParaRPr>
          </a:p>
          <a:p>
            <a:pPr algn="ctr">
              <a:buFont typeface="Arial" pitchFamily="34" charset="0"/>
              <a:buNone/>
            </a:pPr>
            <a:r>
              <a:rPr lang="en-US" sz="1400" b="1" dirty="0">
                <a:solidFill>
                  <a:schemeClr val="bg1"/>
                </a:solidFill>
                <a:latin typeface="+mj-lt"/>
                <a:ea typeface="Tahoma" panose="020B0604030504040204" pitchFamily="34" charset="0"/>
                <a:cs typeface="Times New Roman" pitchFamily="18" charset="0"/>
              </a:rPr>
              <a:t>Dennis Harner</a:t>
            </a: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Harner &amp; Associates</a:t>
            </a: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5926 Balcones Dr.</a:t>
            </a: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Austin, TX 78731</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915924-B739-45E9-8850-1D1A018BB2BB}" type="slidenum">
              <a:rPr lang="en-US" smtClean="0"/>
              <a:t>‹#›</a:t>
            </a:fld>
            <a:endParaRPr lang="en-US" dirty="0"/>
          </a:p>
        </p:txBody>
      </p:sp>
      <p:sp>
        <p:nvSpPr>
          <p:cNvPr id="9" name="Content Placeholder 8"/>
          <p:cNvSpPr>
            <a:spLocks noGrp="1"/>
          </p:cNvSpPr>
          <p:nvPr>
            <p:ph sz="quarter" idx="13"/>
          </p:nvPr>
        </p:nvSpPr>
        <p:spPr>
          <a:xfrm>
            <a:off x="406400" y="381000"/>
            <a:ext cx="10363200" cy="4942840"/>
          </a:xfrm>
        </p:spPr>
        <p:txBody>
          <a:bodyPr vert="horz" lIns="91440" tIns="45720" rIns="91440" bIns="45720" rtlCol="0">
            <a:normAutofit/>
          </a:bodyPr>
          <a:lstStyle>
            <a:lvl1pPr>
              <a:defRPr lang="en-US" sz="2400" smtClean="0"/>
            </a:lvl1pPr>
            <a:lvl2pPr>
              <a:defRPr lang="en-US" sz="2400" smtClean="0"/>
            </a:lvl2pPr>
            <a:lvl3pPr>
              <a:defRPr lang="en-US" sz="2400" smtClean="0"/>
            </a:lvl3pPr>
            <a:lvl4pPr>
              <a:defRPr lang="en-US" sz="2400" smtClean="0"/>
            </a:lvl4pPr>
            <a:lvl5pPr>
              <a:defRPr lang="en-US"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9" name="Slide Number Placeholder 8"/>
          <p:cNvSpPr>
            <a:spLocks noGrp="1"/>
          </p:cNvSpPr>
          <p:nvPr>
            <p:ph type="sldNum" sz="quarter" idx="11"/>
          </p:nvPr>
        </p:nvSpPr>
        <p:spPr/>
        <p:txBody>
          <a:bodyPr/>
          <a:lstStyle/>
          <a:p>
            <a:fld id="{05915924-B739-45E9-8850-1D1A018BB2BB}"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Vertical Text Placeholder 2"/>
          <p:cNvSpPr>
            <a:spLocks noGrp="1"/>
          </p:cNvSpPr>
          <p:nvPr>
            <p:ph type="body" orient="vert" idx="1"/>
          </p:nvPr>
        </p:nvSpPr>
        <p:spPr/>
        <p:txBody>
          <a:bodyPr vert="eaVert" lIns="91440" tIns="45720" rIns="91440" bIns="45720" rtlCol="0">
            <a:normAutofit/>
          </a:bodyPr>
          <a:lstStyle>
            <a:lvl1pPr>
              <a:defRPr lang="en-US" sz="2400" smtClean="0"/>
            </a:lvl1pPr>
            <a:lvl2pPr>
              <a:defRPr lang="en-US" sz="2400" smtClean="0"/>
            </a:lvl2pPr>
            <a:lvl3pPr>
              <a:defRPr lang="en-US" sz="2400" smtClean="0"/>
            </a:lvl3pPr>
            <a:lvl4pPr>
              <a:defRPr lang="en-US" sz="2400" smtClean="0"/>
            </a:lvl4pPr>
            <a:lvl5pPr>
              <a:defRPr lang="en-US"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915924-B739-45E9-8850-1D1A018BB2BB}"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vert" lIns="91440" tIns="45720" rIns="91440" bIns="45720" rtlCol="0" anchor="ctr">
            <a:noAutofit/>
          </a:bodyPr>
          <a:lstStyle>
            <a:lvl1pPr>
              <a:defRPr lang="en-US" sz="4200" dirty="0"/>
            </a:lvl1pPr>
          </a:lstStyle>
          <a:p>
            <a:pPr lvl="0"/>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915924-B739-45E9-8850-1D1A018BB2BB}" type="slidenum">
              <a:rPr lang="en-US" smtClean="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
            <a:extLst>
              <a:ext uri="{FF2B5EF4-FFF2-40B4-BE49-F238E27FC236}">
                <a16:creationId xmlns:a16="http://schemas.microsoft.com/office/drawing/2014/main" id="{7EF50BA4-D6D8-49F2-AF6D-560C64220EFA}"/>
              </a:ext>
            </a:extLst>
          </p:cNvPr>
          <p:cNvSpPr>
            <a:spLocks noGrp="1" noChangeArrowheads="1"/>
          </p:cNvSpPr>
          <p:nvPr>
            <p:ph type="dt" sz="half" idx="10"/>
          </p:nvPr>
        </p:nvSpPr>
        <p:spPr>
          <a:xfrm>
            <a:off x="1422400" y="63246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Narrow" charset="0"/>
                <a:ea typeface="Times New Roman" charset="0"/>
                <a:cs typeface="Times New Roman" charset="0"/>
              </a:defRPr>
            </a:lvl1pPr>
          </a:lstStyle>
          <a:p>
            <a:pPr>
              <a:defRPr/>
            </a:pPr>
            <a:endParaRPr lang="en-US"/>
          </a:p>
        </p:txBody>
      </p:sp>
      <p:sp>
        <p:nvSpPr>
          <p:cNvPr id="5" name="Rectangle 16">
            <a:extLst>
              <a:ext uri="{FF2B5EF4-FFF2-40B4-BE49-F238E27FC236}">
                <a16:creationId xmlns:a16="http://schemas.microsoft.com/office/drawing/2014/main" id="{E9491AD2-3849-4000-BA60-909EA6F94947}"/>
              </a:ext>
            </a:extLst>
          </p:cNvPr>
          <p:cNvSpPr>
            <a:spLocks noGrp="1" noChangeArrowheads="1"/>
          </p:cNvSpPr>
          <p:nvPr>
            <p:ph type="ftr" sz="quarter" idx="11"/>
          </p:nvPr>
        </p:nvSpPr>
        <p:spPr>
          <a:xfrm>
            <a:off x="4673600" y="6324600"/>
            <a:ext cx="3860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Narrow" charset="0"/>
                <a:ea typeface="Times New Roman" charset="0"/>
                <a:cs typeface="Times New Roman" charset="0"/>
              </a:defRPr>
            </a:lvl1pPr>
          </a:lstStyle>
          <a:p>
            <a:pPr>
              <a:defRPr/>
            </a:pPr>
            <a:endParaRPr lang="en-US"/>
          </a:p>
        </p:txBody>
      </p:sp>
      <p:sp>
        <p:nvSpPr>
          <p:cNvPr id="6" name="Rectangle 17">
            <a:extLst>
              <a:ext uri="{FF2B5EF4-FFF2-40B4-BE49-F238E27FC236}">
                <a16:creationId xmlns:a16="http://schemas.microsoft.com/office/drawing/2014/main" id="{869A45A8-4018-497B-AF6F-48F11DAF4F0A}"/>
              </a:ext>
            </a:extLst>
          </p:cNvPr>
          <p:cNvSpPr>
            <a:spLocks noGrp="1" noChangeArrowheads="1"/>
          </p:cNvSpPr>
          <p:nvPr>
            <p:ph type="sldNum" sz="quarter" idx="12"/>
          </p:nvPr>
        </p:nvSpPr>
        <p:spPr>
          <a:xfrm>
            <a:off x="9245600" y="63246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42E8799-AAA4-420C-AB8A-D0428B1CDF54}" type="slidenum">
              <a:rPr lang="en-US" altLang="en-US"/>
              <a:pPr>
                <a:defRPr/>
              </a:pPr>
              <a:t>‹#›</a:t>
            </a:fld>
            <a:endParaRPr lang="en-US" altLang="en-US"/>
          </a:p>
        </p:txBody>
      </p:sp>
    </p:spTree>
    <p:extLst>
      <p:ext uri="{BB962C8B-B14F-4D97-AF65-F5344CB8AC3E}">
        <p14:creationId xmlns:p14="http://schemas.microsoft.com/office/powerpoint/2010/main" val="2499273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7336" y="2057401"/>
            <a:ext cx="7708463" cy="2441575"/>
          </a:xfrm>
        </p:spPr>
        <p:txBody>
          <a:bodyPr anchor="b"/>
          <a:lstStyle>
            <a:lvl1pPr>
              <a:defRPr sz="4800">
                <a:ln>
                  <a:noFill/>
                </a:ln>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597337" y="4492599"/>
            <a:ext cx="7708462"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4AF466F-BDA4-4F18-9C7B-FF0A9A1B0E80}" type="datetime1">
              <a:rPr lang="en-US" smtClean="0"/>
              <a:pPr/>
              <a:t>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cxnSp>
        <p:nvCxnSpPr>
          <p:cNvPr id="12" name="Straight Connector 11"/>
          <p:cNvCxnSpPr/>
          <p:nvPr userDrawn="1"/>
        </p:nvCxnSpPr>
        <p:spPr>
          <a:xfrm>
            <a:off x="0" y="6477000"/>
            <a:ext cx="1219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352800" y="6464328"/>
            <a:ext cx="88392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t="15173" r="67583" b="7427"/>
          <a:stretch/>
        </p:blipFill>
        <p:spPr>
          <a:xfrm>
            <a:off x="9243219" y="0"/>
            <a:ext cx="2959292" cy="6858000"/>
          </a:xfrm>
          <a:prstGeom prst="rect">
            <a:avLst/>
          </a:prstGeom>
        </p:spPr>
      </p:pic>
      <p:sp>
        <p:nvSpPr>
          <p:cNvPr id="16" name="Rectangle 15"/>
          <p:cNvSpPr/>
          <p:nvPr userDrawn="1"/>
        </p:nvSpPr>
        <p:spPr>
          <a:xfrm>
            <a:off x="8931412" y="0"/>
            <a:ext cx="2727188" cy="6858000"/>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8" name="Rectangle 3"/>
          <p:cNvSpPr>
            <a:spLocks noChangeArrowheads="1"/>
          </p:cNvSpPr>
          <p:nvPr userDrawn="1"/>
        </p:nvSpPr>
        <p:spPr bwMode="auto">
          <a:xfrm>
            <a:off x="8931412" y="2621539"/>
            <a:ext cx="2707898" cy="3754874"/>
          </a:xfrm>
          <a:prstGeom prst="rect">
            <a:avLst/>
          </a:prstGeom>
          <a:noFill/>
          <a:ln w="9525">
            <a:noFill/>
            <a:miter lim="800000"/>
            <a:headEnd/>
            <a:tailEnd/>
          </a:ln>
        </p:spPr>
        <p:txBody>
          <a:bodyPr wrap="square" anchor="ctr">
            <a:spAutoFit/>
          </a:bodyPr>
          <a:lstStyle/>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Lisa R. McBride</a:t>
            </a: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Annie L. Stein</a:t>
            </a:r>
          </a:p>
          <a:p>
            <a:pPr algn="ctr">
              <a:buFont typeface="Arial" pitchFamily="34" charset="0"/>
              <a:buNone/>
            </a:pPr>
            <a:endParaRPr lang="en-US" sz="1400" dirty="0">
              <a:solidFill>
                <a:schemeClr val="bg1"/>
              </a:solidFill>
              <a:latin typeface="+mj-lt"/>
              <a:ea typeface="Tahoma" panose="020B0604030504040204" pitchFamily="34" charset="0"/>
              <a:cs typeface="Times New Roman" pitchFamily="18" charset="0"/>
            </a:endParaRP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Thompson &amp; Horton LLP</a:t>
            </a:r>
          </a:p>
          <a:p>
            <a:pPr algn="ctr"/>
            <a:r>
              <a:rPr lang="en-US" sz="1400" dirty="0">
                <a:solidFill>
                  <a:schemeClr val="bg1"/>
                </a:solidFill>
                <a:latin typeface="+mj-lt"/>
                <a:ea typeface="Tahoma" panose="020B0604030504040204" pitchFamily="34" charset="0"/>
                <a:cs typeface="Times New Roman" pitchFamily="18" charset="0"/>
              </a:rPr>
              <a:t>3200 Southwest Freeway</a:t>
            </a:r>
          </a:p>
          <a:p>
            <a:pPr algn="ctr"/>
            <a:r>
              <a:rPr lang="en-US" sz="1400" dirty="0">
                <a:solidFill>
                  <a:schemeClr val="bg1"/>
                </a:solidFill>
                <a:latin typeface="+mj-lt"/>
                <a:ea typeface="Tahoma" panose="020B0604030504040204" pitchFamily="34" charset="0"/>
                <a:cs typeface="Times New Roman" pitchFamily="18" charset="0"/>
              </a:rPr>
              <a:t>Suite 2000</a:t>
            </a:r>
          </a:p>
          <a:p>
            <a:pPr algn="ctr">
              <a:buFont typeface="Arial" pitchFamily="34" charset="0"/>
              <a:buNone/>
            </a:pPr>
            <a:r>
              <a:rPr lang="en-US" sz="1400" dirty="0">
                <a:solidFill>
                  <a:schemeClr val="bg1"/>
                </a:solidFill>
                <a:latin typeface="+mj-lt"/>
                <a:ea typeface="Tahoma" panose="020B0604030504040204" pitchFamily="34" charset="0"/>
                <a:cs typeface="Times New Roman" pitchFamily="18" charset="0"/>
              </a:rPr>
              <a:t>Houston, Texas  77027</a:t>
            </a:r>
          </a:p>
        </p:txBody>
      </p:sp>
      <p:pic>
        <p:nvPicPr>
          <p:cNvPr id="8" name="Picture 7" descr="A person smiling for the camera&#10;&#10;Description automatically generated with low confidence">
            <a:extLst>
              <a:ext uri="{FF2B5EF4-FFF2-40B4-BE49-F238E27FC236}">
                <a16:creationId xmlns:a16="http://schemas.microsoft.com/office/drawing/2014/main" id="{7636E2F0-94B5-4BD6-B547-744ABEAB2A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0666" y="904235"/>
            <a:ext cx="1629389" cy="1629389"/>
          </a:xfrm>
          <a:prstGeom prst="rect">
            <a:avLst/>
          </a:prstGeom>
          <a:ln>
            <a:noFill/>
          </a:ln>
          <a:effectLst>
            <a:softEdge rad="112500"/>
          </a:effectLst>
        </p:spPr>
      </p:pic>
      <p:pic>
        <p:nvPicPr>
          <p:cNvPr id="10" name="Picture 9" descr="A picture containing person, outdoor, clothing, person&#10;&#10;Description automatically generated">
            <a:extLst>
              <a:ext uri="{FF2B5EF4-FFF2-40B4-BE49-F238E27FC236}">
                <a16:creationId xmlns:a16="http://schemas.microsoft.com/office/drawing/2014/main" id="{81FEB1AF-50FB-48F3-8910-4EF81905A6D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70666" y="3323611"/>
            <a:ext cx="1629389" cy="1629389"/>
          </a:xfrm>
          <a:prstGeom prst="rect">
            <a:avLst/>
          </a:prstGeom>
          <a:ln>
            <a:noFill/>
          </a:ln>
          <a:effectLst>
            <a:softEdge rad="112500"/>
          </a:effectLst>
        </p:spPr>
      </p:pic>
    </p:spTree>
    <p:extLst>
      <p:ext uri="{BB962C8B-B14F-4D97-AF65-F5344CB8AC3E}">
        <p14:creationId xmlns:p14="http://schemas.microsoft.com/office/powerpoint/2010/main" val="3596675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dirty="0"/>
            </a:lvl1pPr>
          </a:lstStyle>
          <a:p>
            <a:pPr lvl="0"/>
            <a:r>
              <a:rPr lang="en-US" dirty="0"/>
              <a:t>Click to edit Master title style</a:t>
            </a:r>
          </a:p>
        </p:txBody>
      </p:sp>
      <p:sp>
        <p:nvSpPr>
          <p:cNvPr id="3" name="Content Placeholder 2"/>
          <p:cNvSpPr>
            <a:spLocks noGrp="1"/>
          </p:cNvSpPr>
          <p:nvPr>
            <p:ph idx="1"/>
          </p:nvPr>
        </p:nvSpPr>
        <p:spPr>
          <a:xfrm>
            <a:off x="609600" y="1600201"/>
            <a:ext cx="10160000" cy="4314855"/>
          </a:xfrm>
        </p:spPr>
        <p:txBody>
          <a:bodyPr>
            <a:normAutofit/>
          </a:bodyPr>
          <a:lstStyle>
            <a:lvl1pPr>
              <a:spcBef>
                <a:spcPts val="0"/>
              </a:spcBef>
              <a:spcAft>
                <a:spcPts val="1200"/>
              </a:spcAft>
              <a:defRPr sz="2400"/>
            </a:lvl1pPr>
            <a:lvl2pPr>
              <a:spcBef>
                <a:spcPts val="0"/>
              </a:spcBef>
              <a:spcAft>
                <a:spcPts val="1200"/>
              </a:spcAft>
              <a:defRPr sz="2400"/>
            </a:lvl2pPr>
            <a:lvl3pPr>
              <a:spcBef>
                <a:spcPts val="0"/>
              </a:spcBef>
              <a:spcAft>
                <a:spcPts val="1200"/>
              </a:spcAft>
              <a:defRPr sz="2400"/>
            </a:lvl3pPr>
            <a:lvl4pPr>
              <a:spcBef>
                <a:spcPts val="0"/>
              </a:spcBef>
              <a:spcAft>
                <a:spcPts val="1200"/>
              </a:spcAft>
              <a:defRPr sz="2400"/>
            </a:lvl4pPr>
            <a:lvl5pPr>
              <a:spcBef>
                <a:spcPts val="0"/>
              </a:spcBef>
              <a:spcAft>
                <a:spcPts val="1200"/>
              </a:spcAft>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extLst>
      <p:ext uri="{BB962C8B-B14F-4D97-AF65-F5344CB8AC3E}">
        <p14:creationId xmlns:p14="http://schemas.microsoft.com/office/powerpoint/2010/main" val="132093936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D6286-39F0-4C02-A7CB-B0B931E39B6F}"/>
              </a:ext>
            </a:extLst>
          </p:cNvPr>
          <p:cNvSpPr/>
          <p:nvPr userDrawn="1"/>
        </p:nvSpPr>
        <p:spPr>
          <a:xfrm rot="16200000">
            <a:off x="4362450" y="-2419350"/>
            <a:ext cx="2552700" cy="11277600"/>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a:extLst>
              <a:ext uri="{FF2B5EF4-FFF2-40B4-BE49-F238E27FC236}">
                <a16:creationId xmlns:a16="http://schemas.microsoft.com/office/drawing/2014/main" id="{34D092F7-8B9B-4AD9-81AA-394D4D111DE5}"/>
              </a:ext>
            </a:extLst>
          </p:cNvPr>
          <p:cNvSpPr>
            <a:spLocks noGrp="1"/>
          </p:cNvSpPr>
          <p:nvPr>
            <p:ph type="title"/>
          </p:nvPr>
        </p:nvSpPr>
        <p:spPr>
          <a:xfrm>
            <a:off x="457200" y="2647949"/>
            <a:ext cx="10210800" cy="1143000"/>
          </a:xfrm>
        </p:spPr>
        <p:txBody>
          <a:bodyPr/>
          <a:lstStyle>
            <a:lvl1pPr algn="ctr">
              <a:defRPr>
                <a:solidFill>
                  <a:schemeClr val="bg1"/>
                </a:solidFill>
              </a:defRPr>
            </a:lvl1pPr>
          </a:lstStyle>
          <a:p>
            <a:r>
              <a:rPr lang="en-US" dirty="0"/>
              <a:t>Click to edit Master title style</a:t>
            </a:r>
          </a:p>
        </p:txBody>
      </p:sp>
      <p:sp>
        <p:nvSpPr>
          <p:cNvPr id="6" name="TextBox 5">
            <a:extLst>
              <a:ext uri="{FF2B5EF4-FFF2-40B4-BE49-F238E27FC236}">
                <a16:creationId xmlns:a16="http://schemas.microsoft.com/office/drawing/2014/main" id="{DAB73570-96DC-4136-9F09-FB5745B99010}"/>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extLst>
      <p:ext uri="{BB962C8B-B14F-4D97-AF65-F5344CB8AC3E}">
        <p14:creationId xmlns:p14="http://schemas.microsoft.com/office/powerpoint/2010/main" val="3731076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Master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1" y="1143000"/>
            <a:ext cx="9749641" cy="1168400"/>
          </a:xfrm>
        </p:spPr>
        <p:txBody>
          <a:bodyPr anchor="t"/>
          <a:lstStyle>
            <a:lvl1pPr algn="ctr">
              <a:defRPr sz="4400" b="1" cap="all"/>
            </a:lvl1pPr>
          </a:lstStyle>
          <a:p>
            <a:r>
              <a:rPr lang="en-US" dirty="0"/>
              <a:t>Thank  You!</a:t>
            </a:r>
          </a:p>
        </p:txBody>
      </p:sp>
      <p:sp>
        <p:nvSpPr>
          <p:cNvPr id="8" name="Rectangle 7"/>
          <p:cNvSpPr/>
          <p:nvPr userDrawn="1"/>
        </p:nvSpPr>
        <p:spPr>
          <a:xfrm>
            <a:off x="5093195" y="6427114"/>
            <a:ext cx="6096000" cy="261610"/>
          </a:xfrm>
          <a:prstGeom prst="rect">
            <a:avLst/>
          </a:prstGeom>
        </p:spPr>
        <p:txBody>
          <a:bodyPr>
            <a:spAutoFit/>
          </a:bodyPr>
          <a:lstStyle/>
          <a:p>
            <a:pPr algn="r"/>
            <a:r>
              <a:rPr lang="en-US" sz="1100" dirty="0">
                <a:solidFill>
                  <a:schemeClr val="tx2">
                    <a:lumMod val="75000"/>
                  </a:schemeClr>
                </a:solidFill>
                <a:latin typeface="+mn-lt"/>
                <a:ea typeface="Tahoma" panose="020B0604030504040204" pitchFamily="34" charset="0"/>
                <a:cs typeface="Tahoma" panose="020B0604030504040204" pitchFamily="34" charset="0"/>
              </a:rPr>
              <a:t>© 2023 Thompson &amp; Horton LLP</a:t>
            </a:r>
          </a:p>
        </p:txBody>
      </p:sp>
      <p:sp>
        <p:nvSpPr>
          <p:cNvPr id="10" name="TextBox 9"/>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
        <p:nvSpPr>
          <p:cNvPr id="16" name="Text Placeholder 15"/>
          <p:cNvSpPr>
            <a:spLocks noGrp="1"/>
          </p:cNvSpPr>
          <p:nvPr>
            <p:ph type="body" sz="quarter" idx="10" hasCustomPrompt="1"/>
          </p:nvPr>
        </p:nvSpPr>
        <p:spPr>
          <a:xfrm>
            <a:off x="2817421" y="2311400"/>
            <a:ext cx="5537200" cy="1600200"/>
          </a:xfrm>
        </p:spPr>
        <p:txBody>
          <a:bodyPr>
            <a:noAutofit/>
          </a:bodyPr>
          <a:lstStyle>
            <a:lvl1pPr marL="114300" indent="0" algn="ctr">
              <a:buNone/>
              <a:defRPr sz="2000" baseline="0"/>
            </a:lvl1pPr>
          </a:lstStyle>
          <a:p>
            <a:pPr algn="ctr">
              <a:buNone/>
            </a:pPr>
            <a:r>
              <a:rPr lang="en-US" sz="2400" b="1" dirty="0">
                <a:solidFill>
                  <a:schemeClr val="tx2">
                    <a:lumMod val="75000"/>
                  </a:schemeClr>
                </a:solidFill>
                <a:latin typeface="+mn-lt"/>
                <a:ea typeface="Tahoma" panose="020B0604030504040204" pitchFamily="34" charset="0"/>
                <a:cs typeface="Times New Roman" pitchFamily="18" charset="0"/>
              </a:rPr>
              <a:t>Attorney Name, office number and email</a:t>
            </a:r>
          </a:p>
        </p:txBody>
      </p:sp>
    </p:spTree>
    <p:extLst>
      <p:ext uri="{BB962C8B-B14F-4D97-AF65-F5344CB8AC3E}">
        <p14:creationId xmlns:p14="http://schemas.microsoft.com/office/powerpoint/2010/main" val="24760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Content Placeholder 2"/>
          <p:cNvSpPr>
            <a:spLocks noGrp="1"/>
          </p:cNvSpPr>
          <p:nvPr>
            <p:ph sz="half" idx="1"/>
          </p:nvPr>
        </p:nvSpPr>
        <p:spPr>
          <a:xfrm>
            <a:off x="609600" y="1536192"/>
            <a:ext cx="4876800" cy="4590288"/>
          </a:xfrm>
        </p:spPr>
        <p:txBody>
          <a:bodyPr>
            <a:normAutofit/>
          </a:bodyPr>
          <a:lstStyle>
            <a:lvl1pPr>
              <a:spcBef>
                <a:spcPts val="0"/>
              </a:spcBef>
              <a:spcAft>
                <a:spcPts val="1200"/>
              </a:spcAft>
              <a:defRPr sz="2400"/>
            </a:lvl1pPr>
            <a:lvl2pPr>
              <a:spcBef>
                <a:spcPts val="0"/>
              </a:spcBef>
              <a:spcAft>
                <a:spcPts val="1200"/>
              </a:spcAft>
              <a:defRPr sz="2400"/>
            </a:lvl2pPr>
            <a:lvl3pPr>
              <a:spcBef>
                <a:spcPts val="0"/>
              </a:spcBef>
              <a:spcAft>
                <a:spcPts val="1200"/>
              </a:spcAft>
              <a:defRPr sz="2400"/>
            </a:lvl3pPr>
            <a:lvl4pPr>
              <a:spcBef>
                <a:spcPts val="0"/>
              </a:spcBef>
              <a:spcAft>
                <a:spcPts val="1200"/>
              </a:spcAft>
              <a:defRPr sz="2400"/>
            </a:lvl4pPr>
            <a:lvl5pPr>
              <a:spcBef>
                <a:spcPts val="0"/>
              </a:spcBef>
              <a:spcAft>
                <a:spcPts val="1200"/>
              </a:spcAft>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92800" y="1536192"/>
            <a:ext cx="4876800" cy="4590288"/>
          </a:xfrm>
        </p:spPr>
        <p:txBody>
          <a:bodyPr vert="horz" lIns="91440" tIns="45720" rIns="91440" bIns="45720" rtlCol="0">
            <a:normAutofit/>
          </a:bodyPr>
          <a:lstStyle>
            <a:lvl1pPr>
              <a:spcBef>
                <a:spcPts val="0"/>
              </a:spcBef>
              <a:spcAft>
                <a:spcPts val="1200"/>
              </a:spcAft>
              <a:defRPr lang="en-US" sz="2400" smtClean="0"/>
            </a:lvl1pPr>
            <a:lvl2pPr>
              <a:spcBef>
                <a:spcPts val="0"/>
              </a:spcBef>
              <a:spcAft>
                <a:spcPts val="1200"/>
              </a:spcAft>
              <a:defRPr lang="en-US" sz="2400" smtClean="0"/>
            </a:lvl2pPr>
            <a:lvl3pPr>
              <a:spcBef>
                <a:spcPts val="0"/>
              </a:spcBef>
              <a:spcAft>
                <a:spcPts val="1200"/>
              </a:spcAft>
              <a:defRPr lang="en-US" sz="2400" smtClean="0"/>
            </a:lvl3pPr>
            <a:lvl4pPr>
              <a:spcBef>
                <a:spcPts val="0"/>
              </a:spcBef>
              <a:spcAft>
                <a:spcPts val="1200"/>
              </a:spcAft>
              <a:defRPr lang="en-US" sz="2400" smtClean="0"/>
            </a:lvl4pPr>
            <a:lvl5pPr>
              <a:spcBef>
                <a:spcPts val="0"/>
              </a:spcBef>
              <a:spcAft>
                <a:spcPts val="1200"/>
              </a:spcAft>
              <a:defRPr lang="en-US" sz="2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TextBox 7">
            <a:extLst>
              <a:ext uri="{FF2B5EF4-FFF2-40B4-BE49-F238E27FC236}">
                <a16:creationId xmlns:a16="http://schemas.microsoft.com/office/drawing/2014/main" id="{BC35D011-2AED-43DB-9CE6-E41A6722FF4D}"/>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extLst>
      <p:ext uri="{BB962C8B-B14F-4D97-AF65-F5344CB8AC3E}">
        <p14:creationId xmlns:p14="http://schemas.microsoft.com/office/powerpoint/2010/main" val="5964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dirty="0"/>
            </a:lvl1pPr>
          </a:lstStyle>
          <a:p>
            <a:pPr lvl="0"/>
            <a:r>
              <a:rPr lang="en-US" dirty="0"/>
              <a:t>Click to edit Master title style</a:t>
            </a:r>
          </a:p>
        </p:txBody>
      </p:sp>
      <p:sp>
        <p:nvSpPr>
          <p:cNvPr id="3" name="Content Placeholder 2"/>
          <p:cNvSpPr>
            <a:spLocks noGrp="1"/>
          </p:cNvSpPr>
          <p:nvPr>
            <p:ph idx="1"/>
          </p:nvPr>
        </p:nvSpPr>
        <p:spPr>
          <a:xfrm>
            <a:off x="609600" y="1600201"/>
            <a:ext cx="10160000" cy="4314855"/>
          </a:xfrm>
        </p:spPr>
        <p:txBody>
          <a:bodyPr>
            <a:normAutofit/>
          </a:bodyPr>
          <a:lstStyle>
            <a:lvl1pPr>
              <a:spcBef>
                <a:spcPts val="0"/>
              </a:spcBef>
              <a:spcAft>
                <a:spcPts val="1200"/>
              </a:spcAft>
              <a:defRPr sz="2400"/>
            </a:lvl1pPr>
            <a:lvl2pPr>
              <a:spcBef>
                <a:spcPts val="0"/>
              </a:spcBef>
              <a:spcAft>
                <a:spcPts val="1200"/>
              </a:spcAft>
              <a:defRPr sz="2400"/>
            </a:lvl2pPr>
            <a:lvl3pPr>
              <a:spcBef>
                <a:spcPts val="0"/>
              </a:spcBef>
              <a:spcAft>
                <a:spcPts val="1200"/>
              </a:spcAft>
              <a:defRPr sz="2400"/>
            </a:lvl3pPr>
            <a:lvl4pPr>
              <a:spcBef>
                <a:spcPts val="0"/>
              </a:spcBef>
              <a:spcAft>
                <a:spcPts val="1200"/>
              </a:spcAft>
              <a:defRPr sz="2400"/>
            </a:lvl4pPr>
            <a:lvl5pPr>
              <a:spcBef>
                <a:spcPts val="0"/>
              </a:spcBef>
              <a:spcAft>
                <a:spcPts val="1200"/>
              </a:spcAft>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vert="horz" lIns="91440" tIns="45720" rIns="91440" bIns="45720" rtlCol="0">
            <a:normAutofit/>
          </a:bodyPr>
          <a:lstStyle>
            <a:lvl1pPr>
              <a:spcBef>
                <a:spcPts val="0"/>
              </a:spcBef>
              <a:spcAft>
                <a:spcPts val="1200"/>
              </a:spcAft>
              <a:defRPr lang="en-US" sz="2400" smtClean="0"/>
            </a:lvl1pPr>
            <a:lvl2pPr>
              <a:spcBef>
                <a:spcPts val="0"/>
              </a:spcBef>
              <a:spcAft>
                <a:spcPts val="1200"/>
              </a:spcAft>
              <a:defRPr lang="en-US" sz="2400" smtClean="0"/>
            </a:lvl2pPr>
            <a:lvl3pPr>
              <a:spcBef>
                <a:spcPts val="0"/>
              </a:spcBef>
              <a:spcAft>
                <a:spcPts val="1200"/>
              </a:spcAft>
              <a:defRPr lang="en-US" sz="2400" smtClean="0"/>
            </a:lvl3pPr>
            <a:lvl4pPr>
              <a:spcBef>
                <a:spcPts val="0"/>
              </a:spcBef>
              <a:spcAft>
                <a:spcPts val="1200"/>
              </a:spcAft>
              <a:defRPr lang="en-US" sz="2400" smtClean="0"/>
            </a:lvl4pPr>
            <a:lvl5pPr>
              <a:spcBef>
                <a:spcPts val="0"/>
              </a:spcBef>
              <a:spcAft>
                <a:spcPts val="1200"/>
              </a:spcAft>
              <a:defRPr lang="en-US" sz="2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vert="horz" lIns="91440" tIns="45720" rIns="91440" bIns="45720" rtlCol="0">
            <a:normAutofit/>
          </a:bodyPr>
          <a:lstStyle>
            <a:lvl1pPr>
              <a:spcBef>
                <a:spcPts val="0"/>
              </a:spcBef>
              <a:spcAft>
                <a:spcPts val="1200"/>
              </a:spcAft>
              <a:defRPr lang="en-US" sz="2400" smtClean="0"/>
            </a:lvl1pPr>
            <a:lvl2pPr>
              <a:spcBef>
                <a:spcPts val="0"/>
              </a:spcBef>
              <a:spcAft>
                <a:spcPts val="1200"/>
              </a:spcAft>
              <a:defRPr lang="en-US" sz="2400" smtClean="0"/>
            </a:lvl2pPr>
            <a:lvl3pPr>
              <a:spcBef>
                <a:spcPts val="0"/>
              </a:spcBef>
              <a:spcAft>
                <a:spcPts val="1200"/>
              </a:spcAft>
              <a:defRPr lang="en-US" sz="2400" smtClean="0"/>
            </a:lvl3pPr>
            <a:lvl4pPr>
              <a:spcBef>
                <a:spcPts val="0"/>
              </a:spcBef>
              <a:spcAft>
                <a:spcPts val="1200"/>
              </a:spcAft>
              <a:defRPr lang="en-US" sz="2400" smtClean="0"/>
            </a:lvl4pPr>
            <a:lvl5pPr>
              <a:spcBef>
                <a:spcPts val="0"/>
              </a:spcBef>
              <a:spcAft>
                <a:spcPts val="1200"/>
              </a:spcAft>
              <a:defRPr lang="en-US"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TextBox 9">
            <a:extLst>
              <a:ext uri="{FF2B5EF4-FFF2-40B4-BE49-F238E27FC236}">
                <a16:creationId xmlns:a16="http://schemas.microsoft.com/office/drawing/2014/main" id="{F2BB86C1-857C-4DF9-8A18-0D6C8AADBDBC}"/>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extLst>
      <p:ext uri="{BB962C8B-B14F-4D97-AF65-F5344CB8AC3E}">
        <p14:creationId xmlns:p14="http://schemas.microsoft.com/office/powerpoint/2010/main" val="3978734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Date Placeholder 2"/>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Box 5">
            <a:extLst>
              <a:ext uri="{FF2B5EF4-FFF2-40B4-BE49-F238E27FC236}">
                <a16:creationId xmlns:a16="http://schemas.microsoft.com/office/drawing/2014/main" id="{B107C706-0840-4B60-BDE4-0B1F0CCC3A96}"/>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extLst>
      <p:ext uri="{BB962C8B-B14F-4D97-AF65-F5344CB8AC3E}">
        <p14:creationId xmlns:p14="http://schemas.microsoft.com/office/powerpoint/2010/main" val="2414836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5" name="TextBox 4">
            <a:extLst>
              <a:ext uri="{FF2B5EF4-FFF2-40B4-BE49-F238E27FC236}">
                <a16:creationId xmlns:a16="http://schemas.microsoft.com/office/drawing/2014/main" id="{93F763FF-C43C-49D5-B2C4-7CC02A6B292C}"/>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extLst>
      <p:ext uri="{BB962C8B-B14F-4D97-AF65-F5344CB8AC3E}">
        <p14:creationId xmlns:p14="http://schemas.microsoft.com/office/powerpoint/2010/main" val="1061279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915924-B739-45E9-8850-1D1A018BB2BB}" type="slidenum">
              <a:rPr lang="en-US" smtClean="0"/>
              <a:t>‹#›</a:t>
            </a:fld>
            <a:endParaRPr lang="en-US" dirty="0"/>
          </a:p>
        </p:txBody>
      </p:sp>
      <p:sp>
        <p:nvSpPr>
          <p:cNvPr id="9" name="Content Placeholder 8"/>
          <p:cNvSpPr>
            <a:spLocks noGrp="1"/>
          </p:cNvSpPr>
          <p:nvPr>
            <p:ph sz="quarter" idx="13"/>
          </p:nvPr>
        </p:nvSpPr>
        <p:spPr>
          <a:xfrm>
            <a:off x="406400" y="381000"/>
            <a:ext cx="10363200" cy="4942840"/>
          </a:xfrm>
        </p:spPr>
        <p:txBody>
          <a:bodyPr vert="horz" lIns="91440" tIns="45720" rIns="91440" bIns="45720" rtlCol="0">
            <a:normAutofit/>
          </a:bodyPr>
          <a:lstStyle>
            <a:lvl1pPr>
              <a:defRPr lang="en-US" sz="2400" smtClean="0"/>
            </a:lvl1pPr>
            <a:lvl2pPr>
              <a:defRPr lang="en-US" sz="2400" smtClean="0"/>
            </a:lvl2pPr>
            <a:lvl3pPr>
              <a:defRPr lang="en-US" sz="2400" smtClean="0"/>
            </a:lvl3pPr>
            <a:lvl4pPr>
              <a:defRPr lang="en-US" sz="2400" smtClean="0"/>
            </a:lvl4pPr>
            <a:lvl5pPr>
              <a:defRPr lang="en-US"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02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9" name="Slide Number Placeholder 8"/>
          <p:cNvSpPr>
            <a:spLocks noGrp="1"/>
          </p:cNvSpPr>
          <p:nvPr>
            <p:ph type="sldNum" sz="quarter" idx="11"/>
          </p:nvPr>
        </p:nvSpPr>
        <p:spPr/>
        <p:txBody>
          <a:bodyPr/>
          <a:lstStyle/>
          <a:p>
            <a:fld id="{05915924-B739-45E9-8850-1D1A018BB2BB}" type="slidenum">
              <a:rPr lang="en-US" smtClean="0"/>
              <a:t>‹#›</a:t>
            </a:fld>
            <a:endParaRPr lang="en-US" dirty="0"/>
          </a:p>
        </p:txBody>
      </p:sp>
      <p:sp>
        <p:nvSpPr>
          <p:cNvPr id="10" name="Footer Placeholder 9"/>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827144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Vertical Text Placeholder 2"/>
          <p:cNvSpPr>
            <a:spLocks noGrp="1"/>
          </p:cNvSpPr>
          <p:nvPr>
            <p:ph type="body" orient="vert" idx="1"/>
          </p:nvPr>
        </p:nvSpPr>
        <p:spPr/>
        <p:txBody>
          <a:bodyPr vert="eaVert" lIns="91440" tIns="45720" rIns="91440" bIns="45720" rtlCol="0">
            <a:normAutofit/>
          </a:bodyPr>
          <a:lstStyle>
            <a:lvl1pPr>
              <a:defRPr lang="en-US" sz="2400" smtClean="0"/>
            </a:lvl1pPr>
            <a:lvl2pPr>
              <a:defRPr lang="en-US" sz="2400" smtClean="0"/>
            </a:lvl2pPr>
            <a:lvl3pPr>
              <a:defRPr lang="en-US" sz="2400" smtClean="0"/>
            </a:lvl3pPr>
            <a:lvl4pPr>
              <a:defRPr lang="en-US" sz="2400" smtClean="0"/>
            </a:lvl4pPr>
            <a:lvl5pPr>
              <a:defRPr lang="en-US"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915924-B739-45E9-8850-1D1A018BB2BB}" type="slidenum">
              <a:rPr lang="en-US" smtClean="0"/>
              <a:t>‹#›</a:t>
            </a:fld>
            <a:endParaRPr lang="en-US" dirty="0"/>
          </a:p>
        </p:txBody>
      </p:sp>
    </p:spTree>
    <p:extLst>
      <p:ext uri="{BB962C8B-B14F-4D97-AF65-F5344CB8AC3E}">
        <p14:creationId xmlns:p14="http://schemas.microsoft.com/office/powerpoint/2010/main" val="1426496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vert" lIns="91440" tIns="45720" rIns="91440" bIns="45720" rtlCol="0" anchor="ctr">
            <a:noAutofit/>
          </a:bodyPr>
          <a:lstStyle>
            <a:lvl1pPr>
              <a:defRPr lang="en-US" sz="4200" dirty="0"/>
            </a:lvl1pPr>
          </a:lstStyle>
          <a:p>
            <a:pPr lvl="0"/>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915924-B739-45E9-8850-1D1A018BB2BB}" type="slidenum">
              <a:rPr lang="en-US" smtClean="0"/>
              <a:t>‹#›</a:t>
            </a:fld>
            <a:endParaRPr lang="en-US" dirty="0"/>
          </a:p>
        </p:txBody>
      </p:sp>
    </p:spTree>
    <p:extLst>
      <p:ext uri="{BB962C8B-B14F-4D97-AF65-F5344CB8AC3E}">
        <p14:creationId xmlns:p14="http://schemas.microsoft.com/office/powerpoint/2010/main" val="17346850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
            <a:extLst>
              <a:ext uri="{FF2B5EF4-FFF2-40B4-BE49-F238E27FC236}">
                <a16:creationId xmlns:a16="http://schemas.microsoft.com/office/drawing/2014/main" id="{7EF50BA4-D6D8-49F2-AF6D-560C64220EFA}"/>
              </a:ext>
            </a:extLst>
          </p:cNvPr>
          <p:cNvSpPr>
            <a:spLocks noGrp="1" noChangeArrowheads="1"/>
          </p:cNvSpPr>
          <p:nvPr>
            <p:ph type="dt" sz="half" idx="10"/>
          </p:nvPr>
        </p:nvSpPr>
        <p:spPr>
          <a:xfrm>
            <a:off x="1422400" y="63246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Narrow" charset="0"/>
                <a:ea typeface="Times New Roman" charset="0"/>
                <a:cs typeface="Times New Roman" charset="0"/>
              </a:defRPr>
            </a:lvl1pPr>
          </a:lstStyle>
          <a:p>
            <a:pPr>
              <a:defRPr/>
            </a:pPr>
            <a:endParaRPr lang="en-US" dirty="0"/>
          </a:p>
        </p:txBody>
      </p:sp>
      <p:sp>
        <p:nvSpPr>
          <p:cNvPr id="5" name="Rectangle 16">
            <a:extLst>
              <a:ext uri="{FF2B5EF4-FFF2-40B4-BE49-F238E27FC236}">
                <a16:creationId xmlns:a16="http://schemas.microsoft.com/office/drawing/2014/main" id="{E9491AD2-3849-4000-BA60-909EA6F94947}"/>
              </a:ext>
            </a:extLst>
          </p:cNvPr>
          <p:cNvSpPr>
            <a:spLocks noGrp="1" noChangeArrowheads="1"/>
          </p:cNvSpPr>
          <p:nvPr>
            <p:ph type="ftr" sz="quarter" idx="11"/>
          </p:nvPr>
        </p:nvSpPr>
        <p:spPr>
          <a:xfrm>
            <a:off x="4673600" y="6324600"/>
            <a:ext cx="3860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Narrow" charset="0"/>
                <a:ea typeface="Times New Roman" charset="0"/>
                <a:cs typeface="Times New Roman" charset="0"/>
              </a:defRPr>
            </a:lvl1pPr>
          </a:lstStyle>
          <a:p>
            <a:pPr>
              <a:defRPr/>
            </a:pPr>
            <a:endParaRPr lang="en-US"/>
          </a:p>
        </p:txBody>
      </p:sp>
      <p:sp>
        <p:nvSpPr>
          <p:cNvPr id="6" name="Rectangle 17">
            <a:extLst>
              <a:ext uri="{FF2B5EF4-FFF2-40B4-BE49-F238E27FC236}">
                <a16:creationId xmlns:a16="http://schemas.microsoft.com/office/drawing/2014/main" id="{869A45A8-4018-497B-AF6F-48F11DAF4F0A}"/>
              </a:ext>
            </a:extLst>
          </p:cNvPr>
          <p:cNvSpPr>
            <a:spLocks noGrp="1" noChangeArrowheads="1"/>
          </p:cNvSpPr>
          <p:nvPr>
            <p:ph type="sldNum" sz="quarter" idx="12"/>
          </p:nvPr>
        </p:nvSpPr>
        <p:spPr>
          <a:xfrm>
            <a:off x="9245600" y="63246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E42E8799-AAA4-420C-AB8A-D0428B1CDF54}" type="slidenum">
              <a:rPr lang="en-US" altLang="en-US"/>
              <a:pPr>
                <a:defRPr/>
              </a:pPr>
              <a:t>‹#›</a:t>
            </a:fld>
            <a:endParaRPr lang="en-US" altLang="en-US"/>
          </a:p>
        </p:txBody>
      </p:sp>
    </p:spTree>
    <p:extLst>
      <p:ext uri="{BB962C8B-B14F-4D97-AF65-F5344CB8AC3E}">
        <p14:creationId xmlns:p14="http://schemas.microsoft.com/office/powerpoint/2010/main" val="17075983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0A09A1-D7D0-E94F-89AA-DF9385E178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011"/>
            <a:ext cx="12192000" cy="6858000"/>
          </a:xfrm>
          <a:prstGeom prst="rect">
            <a:avLst/>
          </a:prstGeom>
        </p:spPr>
      </p:pic>
      <p:sp>
        <p:nvSpPr>
          <p:cNvPr id="3" name="TextBox 2">
            <a:extLst>
              <a:ext uri="{FF2B5EF4-FFF2-40B4-BE49-F238E27FC236}">
                <a16:creationId xmlns:a16="http://schemas.microsoft.com/office/drawing/2014/main" id="{087554AE-C890-4F4C-A3D6-478FD23F53AE}"/>
              </a:ext>
            </a:extLst>
          </p:cNvPr>
          <p:cNvSpPr txBox="1"/>
          <p:nvPr userDrawn="1"/>
        </p:nvSpPr>
        <p:spPr>
          <a:xfrm>
            <a:off x="11353800" y="6248400"/>
            <a:ext cx="914400" cy="400110"/>
          </a:xfrm>
          <a:prstGeom prst="rect">
            <a:avLst/>
          </a:prstGeom>
          <a:noFill/>
        </p:spPr>
        <p:txBody>
          <a:bodyPr wrap="square" rtlCol="0">
            <a:spAutoFit/>
          </a:bodyPr>
          <a:lstStyle/>
          <a:p>
            <a:pPr algn="ctr"/>
            <a:fld id="{3452E994-1D80-4D8F-9028-2029F5AB2C67}" type="slidenum">
              <a:rPr lang="en-US" sz="2000" smtClean="0">
                <a:solidFill>
                  <a:schemeClr val="tx1"/>
                </a:solidFill>
              </a:rPr>
              <a:pPr algn="ctr"/>
              <a:t>‹#›</a:t>
            </a:fld>
            <a:endParaRPr lang="en-US" sz="2000" dirty="0">
              <a:solidFill>
                <a:schemeClr val="tx1"/>
              </a:solidFill>
            </a:endParaRPr>
          </a:p>
        </p:txBody>
      </p:sp>
    </p:spTree>
    <p:extLst>
      <p:ext uri="{BB962C8B-B14F-4D97-AF65-F5344CB8AC3E}">
        <p14:creationId xmlns:p14="http://schemas.microsoft.com/office/powerpoint/2010/main" val="2200933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D6286-39F0-4C02-A7CB-B0B931E39B6F}"/>
              </a:ext>
            </a:extLst>
          </p:cNvPr>
          <p:cNvSpPr/>
          <p:nvPr userDrawn="1"/>
        </p:nvSpPr>
        <p:spPr>
          <a:xfrm rot="16200000">
            <a:off x="4362450" y="-2419350"/>
            <a:ext cx="2552700" cy="11277600"/>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a:extLst>
              <a:ext uri="{FF2B5EF4-FFF2-40B4-BE49-F238E27FC236}">
                <a16:creationId xmlns:a16="http://schemas.microsoft.com/office/drawing/2014/main" id="{34D092F7-8B9B-4AD9-81AA-394D4D111DE5}"/>
              </a:ext>
            </a:extLst>
          </p:cNvPr>
          <p:cNvSpPr>
            <a:spLocks noGrp="1"/>
          </p:cNvSpPr>
          <p:nvPr>
            <p:ph type="title"/>
          </p:nvPr>
        </p:nvSpPr>
        <p:spPr>
          <a:xfrm>
            <a:off x="457200" y="2647949"/>
            <a:ext cx="10210800" cy="1143000"/>
          </a:xfrm>
        </p:spPr>
        <p:txBody>
          <a:bodyPr/>
          <a:lstStyle>
            <a:lvl1pPr algn="ctr">
              <a:defRPr>
                <a:solidFill>
                  <a:schemeClr val="bg1"/>
                </a:solidFill>
              </a:defRPr>
            </a:lvl1pPr>
          </a:lstStyle>
          <a:p>
            <a:r>
              <a:rPr lang="en-US" dirty="0"/>
              <a:t>Click to edit Master title style</a:t>
            </a:r>
          </a:p>
        </p:txBody>
      </p:sp>
      <p:sp>
        <p:nvSpPr>
          <p:cNvPr id="6" name="TextBox 5">
            <a:extLst>
              <a:ext uri="{FF2B5EF4-FFF2-40B4-BE49-F238E27FC236}">
                <a16:creationId xmlns:a16="http://schemas.microsoft.com/office/drawing/2014/main" id="{DAB73570-96DC-4136-9F09-FB5745B99010}"/>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extLst>
      <p:ext uri="{BB962C8B-B14F-4D97-AF65-F5344CB8AC3E}">
        <p14:creationId xmlns:p14="http://schemas.microsoft.com/office/powerpoint/2010/main" val="190657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Master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1201" y="1143000"/>
            <a:ext cx="9749641" cy="1168400"/>
          </a:xfrm>
        </p:spPr>
        <p:txBody>
          <a:bodyPr anchor="t"/>
          <a:lstStyle>
            <a:lvl1pPr algn="ctr">
              <a:defRPr sz="4400" b="1" cap="all"/>
            </a:lvl1pPr>
          </a:lstStyle>
          <a:p>
            <a:r>
              <a:rPr lang="en-US" dirty="0"/>
              <a:t>Thank  You!</a:t>
            </a:r>
          </a:p>
        </p:txBody>
      </p:sp>
      <p:sp>
        <p:nvSpPr>
          <p:cNvPr id="8" name="Rectangle 7"/>
          <p:cNvSpPr/>
          <p:nvPr userDrawn="1"/>
        </p:nvSpPr>
        <p:spPr>
          <a:xfrm>
            <a:off x="5093195" y="6427114"/>
            <a:ext cx="6096000" cy="261610"/>
          </a:xfrm>
          <a:prstGeom prst="rect">
            <a:avLst/>
          </a:prstGeom>
        </p:spPr>
        <p:txBody>
          <a:bodyPr>
            <a:spAutoFit/>
          </a:bodyPr>
          <a:lstStyle/>
          <a:p>
            <a:pPr algn="r"/>
            <a:r>
              <a:rPr lang="en-US" sz="1100">
                <a:solidFill>
                  <a:schemeClr val="tx2">
                    <a:lumMod val="75000"/>
                  </a:schemeClr>
                </a:solidFill>
                <a:latin typeface="+mn-lt"/>
                <a:ea typeface="Tahoma" panose="020B0604030504040204" pitchFamily="34" charset="0"/>
                <a:cs typeface="Tahoma" panose="020B0604030504040204" pitchFamily="34" charset="0"/>
              </a:rPr>
              <a:t>© 2023 </a:t>
            </a:r>
            <a:r>
              <a:rPr lang="en-US" sz="1100" dirty="0">
                <a:solidFill>
                  <a:schemeClr val="tx2">
                    <a:lumMod val="75000"/>
                  </a:schemeClr>
                </a:solidFill>
                <a:latin typeface="+mn-lt"/>
                <a:ea typeface="Tahoma" panose="020B0604030504040204" pitchFamily="34" charset="0"/>
                <a:cs typeface="Tahoma" panose="020B0604030504040204" pitchFamily="34" charset="0"/>
              </a:rPr>
              <a:t>Thompson &amp; Horton LLP</a:t>
            </a:r>
          </a:p>
        </p:txBody>
      </p:sp>
      <p:sp>
        <p:nvSpPr>
          <p:cNvPr id="10" name="TextBox 9"/>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
        <p:nvSpPr>
          <p:cNvPr id="16" name="Text Placeholder 15"/>
          <p:cNvSpPr>
            <a:spLocks noGrp="1"/>
          </p:cNvSpPr>
          <p:nvPr>
            <p:ph type="body" sz="quarter" idx="10" hasCustomPrompt="1"/>
          </p:nvPr>
        </p:nvSpPr>
        <p:spPr>
          <a:xfrm>
            <a:off x="2817421" y="2311400"/>
            <a:ext cx="5537200" cy="1600200"/>
          </a:xfrm>
        </p:spPr>
        <p:txBody>
          <a:bodyPr>
            <a:noAutofit/>
          </a:bodyPr>
          <a:lstStyle>
            <a:lvl1pPr marL="114300" indent="0" algn="ctr">
              <a:buNone/>
              <a:defRPr sz="2000" baseline="0"/>
            </a:lvl1pPr>
          </a:lstStyle>
          <a:p>
            <a:pPr algn="ctr">
              <a:buNone/>
            </a:pPr>
            <a:r>
              <a:rPr lang="en-US" sz="2400" b="1" dirty="0">
                <a:solidFill>
                  <a:schemeClr val="tx2">
                    <a:lumMod val="75000"/>
                  </a:schemeClr>
                </a:solidFill>
                <a:latin typeface="+mn-lt"/>
                <a:ea typeface="Tahoma" panose="020B0604030504040204" pitchFamily="34" charset="0"/>
                <a:cs typeface="Times New Roman" pitchFamily="18" charset="0"/>
              </a:rPr>
              <a:t>Attorney Name, office number and email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Side 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1D6286-39F0-4C02-A7CB-B0B931E39B6F}"/>
              </a:ext>
            </a:extLst>
          </p:cNvPr>
          <p:cNvSpPr/>
          <p:nvPr userDrawn="1"/>
        </p:nvSpPr>
        <p:spPr>
          <a:xfrm rot="16200000">
            <a:off x="-2324100" y="2324100"/>
            <a:ext cx="6858000" cy="2209800"/>
          </a:xfrm>
          <a:prstGeom prst="rect">
            <a:avLst/>
          </a:prstGeom>
          <a:solidFill>
            <a:srgbClr val="2428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a:extLst>
              <a:ext uri="{FF2B5EF4-FFF2-40B4-BE49-F238E27FC236}">
                <a16:creationId xmlns:a16="http://schemas.microsoft.com/office/drawing/2014/main" id="{34D092F7-8B9B-4AD9-81AA-394D4D111DE5}"/>
              </a:ext>
            </a:extLst>
          </p:cNvPr>
          <p:cNvSpPr>
            <a:spLocks noGrp="1"/>
          </p:cNvSpPr>
          <p:nvPr>
            <p:ph type="title"/>
          </p:nvPr>
        </p:nvSpPr>
        <p:spPr>
          <a:xfrm>
            <a:off x="0" y="1752600"/>
            <a:ext cx="2209800" cy="2971800"/>
          </a:xfrm>
        </p:spPr>
        <p:txBody>
          <a:bodyPr/>
          <a:lstStyle>
            <a:lvl1pPr algn="ctr">
              <a:defRPr>
                <a:solidFill>
                  <a:schemeClr val="bg1"/>
                </a:solidFill>
              </a:defRPr>
            </a:lvl1pPr>
          </a:lstStyle>
          <a:p>
            <a:r>
              <a:rPr lang="en-US" dirty="0"/>
              <a:t>Click to edit Master title style</a:t>
            </a:r>
          </a:p>
        </p:txBody>
      </p:sp>
      <p:sp>
        <p:nvSpPr>
          <p:cNvPr id="6" name="TextBox 5">
            <a:extLst>
              <a:ext uri="{FF2B5EF4-FFF2-40B4-BE49-F238E27FC236}">
                <a16:creationId xmlns:a16="http://schemas.microsoft.com/office/drawing/2014/main" id="{DAB73570-96DC-4136-9F09-FB5745B99010}"/>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rgbClr val="242852"/>
                </a:solidFill>
              </a:rPr>
              <a:pPr algn="ctr"/>
              <a:t>‹#›</a:t>
            </a:fld>
            <a:endParaRPr lang="en-US" sz="2000" dirty="0">
              <a:solidFill>
                <a:srgbClr val="242852"/>
              </a:solidFill>
            </a:endParaRPr>
          </a:p>
        </p:txBody>
      </p:sp>
      <p:sp>
        <p:nvSpPr>
          <p:cNvPr id="4" name="Content Placeholder 3">
            <a:extLst>
              <a:ext uri="{FF2B5EF4-FFF2-40B4-BE49-F238E27FC236}">
                <a16:creationId xmlns:a16="http://schemas.microsoft.com/office/drawing/2014/main" id="{ADAC093B-32C8-8BB8-EA89-736A014209F3}"/>
              </a:ext>
            </a:extLst>
          </p:cNvPr>
          <p:cNvSpPr>
            <a:spLocks noGrp="1"/>
          </p:cNvSpPr>
          <p:nvPr>
            <p:ph sz="quarter" idx="10"/>
          </p:nvPr>
        </p:nvSpPr>
        <p:spPr>
          <a:xfrm>
            <a:off x="2362200" y="108691"/>
            <a:ext cx="9144000" cy="66406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272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Content Placeholder 2"/>
          <p:cNvSpPr>
            <a:spLocks noGrp="1"/>
          </p:cNvSpPr>
          <p:nvPr>
            <p:ph sz="half" idx="1"/>
          </p:nvPr>
        </p:nvSpPr>
        <p:spPr>
          <a:xfrm>
            <a:off x="609600" y="1536192"/>
            <a:ext cx="4876800" cy="4590288"/>
          </a:xfrm>
        </p:spPr>
        <p:txBody>
          <a:bodyPr>
            <a:normAutofit/>
          </a:bodyPr>
          <a:lstStyle>
            <a:lvl1pPr>
              <a:spcBef>
                <a:spcPts val="0"/>
              </a:spcBef>
              <a:spcAft>
                <a:spcPts val="1200"/>
              </a:spcAft>
              <a:defRPr sz="2400"/>
            </a:lvl1pPr>
            <a:lvl2pPr>
              <a:spcBef>
                <a:spcPts val="0"/>
              </a:spcBef>
              <a:spcAft>
                <a:spcPts val="1200"/>
              </a:spcAft>
              <a:defRPr sz="2400"/>
            </a:lvl2pPr>
            <a:lvl3pPr>
              <a:spcBef>
                <a:spcPts val="0"/>
              </a:spcBef>
              <a:spcAft>
                <a:spcPts val="1200"/>
              </a:spcAft>
              <a:defRPr sz="2400"/>
            </a:lvl3pPr>
            <a:lvl4pPr>
              <a:spcBef>
                <a:spcPts val="0"/>
              </a:spcBef>
              <a:spcAft>
                <a:spcPts val="1200"/>
              </a:spcAft>
              <a:defRPr sz="2400"/>
            </a:lvl4pPr>
            <a:lvl5pPr>
              <a:spcBef>
                <a:spcPts val="0"/>
              </a:spcBef>
              <a:spcAft>
                <a:spcPts val="1200"/>
              </a:spcAft>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92800" y="1536192"/>
            <a:ext cx="4876800" cy="4590288"/>
          </a:xfrm>
        </p:spPr>
        <p:txBody>
          <a:bodyPr vert="horz" lIns="91440" tIns="45720" rIns="91440" bIns="45720" rtlCol="0">
            <a:normAutofit/>
          </a:bodyPr>
          <a:lstStyle>
            <a:lvl1pPr>
              <a:spcBef>
                <a:spcPts val="0"/>
              </a:spcBef>
              <a:spcAft>
                <a:spcPts val="1200"/>
              </a:spcAft>
              <a:defRPr lang="en-US" sz="2400" smtClean="0"/>
            </a:lvl1pPr>
            <a:lvl2pPr>
              <a:spcBef>
                <a:spcPts val="0"/>
              </a:spcBef>
              <a:spcAft>
                <a:spcPts val="1200"/>
              </a:spcAft>
              <a:defRPr lang="en-US" sz="2400" smtClean="0"/>
            </a:lvl2pPr>
            <a:lvl3pPr>
              <a:spcBef>
                <a:spcPts val="0"/>
              </a:spcBef>
              <a:spcAft>
                <a:spcPts val="1200"/>
              </a:spcAft>
              <a:defRPr lang="en-US" sz="2400" smtClean="0"/>
            </a:lvl3pPr>
            <a:lvl4pPr>
              <a:spcBef>
                <a:spcPts val="0"/>
              </a:spcBef>
              <a:spcAft>
                <a:spcPts val="1200"/>
              </a:spcAft>
              <a:defRPr lang="en-US" sz="2400" smtClean="0"/>
            </a:lvl4pPr>
            <a:lvl5pPr>
              <a:spcBef>
                <a:spcPts val="0"/>
              </a:spcBef>
              <a:spcAft>
                <a:spcPts val="1200"/>
              </a:spcAft>
              <a:defRPr lang="en-US" sz="2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TextBox 7">
            <a:extLst>
              <a:ext uri="{FF2B5EF4-FFF2-40B4-BE49-F238E27FC236}">
                <a16:creationId xmlns:a16="http://schemas.microsoft.com/office/drawing/2014/main" id="{BC35D011-2AED-43DB-9CE6-E41A6722FF4D}"/>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vert="horz" lIns="91440" tIns="45720" rIns="91440" bIns="45720" rtlCol="0">
            <a:normAutofit/>
          </a:bodyPr>
          <a:lstStyle>
            <a:lvl1pPr>
              <a:spcBef>
                <a:spcPts val="0"/>
              </a:spcBef>
              <a:spcAft>
                <a:spcPts val="1200"/>
              </a:spcAft>
              <a:defRPr lang="en-US" sz="2400" smtClean="0"/>
            </a:lvl1pPr>
            <a:lvl2pPr>
              <a:spcBef>
                <a:spcPts val="0"/>
              </a:spcBef>
              <a:spcAft>
                <a:spcPts val="1200"/>
              </a:spcAft>
              <a:defRPr lang="en-US" sz="2400" smtClean="0"/>
            </a:lvl2pPr>
            <a:lvl3pPr>
              <a:spcBef>
                <a:spcPts val="0"/>
              </a:spcBef>
              <a:spcAft>
                <a:spcPts val="1200"/>
              </a:spcAft>
              <a:defRPr lang="en-US" sz="2400" smtClean="0"/>
            </a:lvl3pPr>
            <a:lvl4pPr>
              <a:spcBef>
                <a:spcPts val="0"/>
              </a:spcBef>
              <a:spcAft>
                <a:spcPts val="1200"/>
              </a:spcAft>
              <a:defRPr lang="en-US" sz="2400" smtClean="0"/>
            </a:lvl4pPr>
            <a:lvl5pPr>
              <a:spcBef>
                <a:spcPts val="0"/>
              </a:spcBef>
              <a:spcAft>
                <a:spcPts val="1200"/>
              </a:spcAft>
              <a:defRPr lang="en-US" sz="2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vert="horz" lIns="91440" tIns="45720" rIns="91440" bIns="45720" rtlCol="0">
            <a:normAutofit/>
          </a:bodyPr>
          <a:lstStyle>
            <a:lvl1pPr>
              <a:spcBef>
                <a:spcPts val="0"/>
              </a:spcBef>
              <a:spcAft>
                <a:spcPts val="1200"/>
              </a:spcAft>
              <a:defRPr lang="en-US" sz="2400" smtClean="0"/>
            </a:lvl1pPr>
            <a:lvl2pPr>
              <a:spcBef>
                <a:spcPts val="0"/>
              </a:spcBef>
              <a:spcAft>
                <a:spcPts val="1200"/>
              </a:spcAft>
              <a:defRPr lang="en-US" sz="2400" smtClean="0"/>
            </a:lvl2pPr>
            <a:lvl3pPr>
              <a:spcBef>
                <a:spcPts val="0"/>
              </a:spcBef>
              <a:spcAft>
                <a:spcPts val="1200"/>
              </a:spcAft>
              <a:defRPr lang="en-US" sz="2400" smtClean="0"/>
            </a:lvl3pPr>
            <a:lvl4pPr>
              <a:spcBef>
                <a:spcPts val="0"/>
              </a:spcBef>
              <a:spcAft>
                <a:spcPts val="1200"/>
              </a:spcAft>
              <a:defRPr lang="en-US" sz="2400" smtClean="0"/>
            </a:lvl4pPr>
            <a:lvl5pPr>
              <a:spcBef>
                <a:spcPts val="0"/>
              </a:spcBef>
              <a:spcAft>
                <a:spcPts val="1200"/>
              </a:spcAft>
              <a:defRPr lang="en-US"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TextBox 9">
            <a:extLst>
              <a:ext uri="{FF2B5EF4-FFF2-40B4-BE49-F238E27FC236}">
                <a16:creationId xmlns:a16="http://schemas.microsoft.com/office/drawing/2014/main" id="{F2BB86C1-857C-4DF9-8A18-0D6C8AADBDBC}"/>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4200"/>
            </a:lvl1pPr>
          </a:lstStyle>
          <a:p>
            <a:pPr lvl="0"/>
            <a:r>
              <a:rPr lang="en-US" dirty="0"/>
              <a:t>Click to edit Master title style</a:t>
            </a:r>
          </a:p>
        </p:txBody>
      </p:sp>
      <p:sp>
        <p:nvSpPr>
          <p:cNvPr id="3" name="Date Placeholder 2"/>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TextBox 5">
            <a:extLst>
              <a:ext uri="{FF2B5EF4-FFF2-40B4-BE49-F238E27FC236}">
                <a16:creationId xmlns:a16="http://schemas.microsoft.com/office/drawing/2014/main" id="{B107C706-0840-4B60-BDE4-0B1F0CCC3A96}"/>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4B176-FD1F-41CB-BEBE-1A53392B91FC}" type="datetimeFigureOut">
              <a:rPr lang="en-US" smtClean="0"/>
              <a:t>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5" name="TextBox 4">
            <a:extLst>
              <a:ext uri="{FF2B5EF4-FFF2-40B4-BE49-F238E27FC236}">
                <a16:creationId xmlns:a16="http://schemas.microsoft.com/office/drawing/2014/main" id="{93F763FF-C43C-49D5-B2C4-7CC02A6B292C}"/>
              </a:ext>
            </a:extLst>
          </p:cNvPr>
          <p:cNvSpPr txBox="1"/>
          <p:nvPr userDrawn="1"/>
        </p:nvSpPr>
        <p:spPr>
          <a:xfrm>
            <a:off x="11277600" y="5715000"/>
            <a:ext cx="914400" cy="400110"/>
          </a:xfrm>
          <a:prstGeom prst="rect">
            <a:avLst/>
          </a:prstGeom>
          <a:noFill/>
        </p:spPr>
        <p:txBody>
          <a:bodyPr wrap="square" rtlCol="0">
            <a:spAutoFit/>
          </a:bodyPr>
          <a:lstStyle/>
          <a:p>
            <a:pPr algn="ctr"/>
            <a:fld id="{3452E994-1D80-4D8F-9028-2029F5AB2C67}" type="slidenum">
              <a:rPr lang="en-US" sz="2000" smtClean="0">
                <a:solidFill>
                  <a:schemeClr val="bg1"/>
                </a:solidFill>
              </a:rPr>
              <a:pPr algn="ctr"/>
              <a:t>‹#›</a:t>
            </a:fld>
            <a:endParaRPr lang="en-US" sz="2000" dirty="0">
              <a:solidFill>
                <a:schemeClr val="bg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1/6/2023</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704"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3" r:id="rId14"/>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ts val="0"/>
        </a:spcBef>
        <a:spcAft>
          <a:spcPts val="1200"/>
        </a:spcAft>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1/6/2023</a:t>
            </a:fld>
            <a:endParaRPr lang="en-US" dirty="0"/>
          </a:p>
        </p:txBody>
      </p:sp>
    </p:spTree>
    <p:extLst>
      <p:ext uri="{BB962C8B-B14F-4D97-AF65-F5344CB8AC3E}">
        <p14:creationId xmlns:p14="http://schemas.microsoft.com/office/powerpoint/2010/main" val="256423596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ts val="0"/>
        </a:spcBef>
        <a:spcAft>
          <a:spcPts val="1200"/>
        </a:spcAft>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3" Type="http://schemas.openxmlformats.org/officeDocument/2006/relationships/customXml" Target="../ink/ink5.xml"/><Relationship Id="rId18" Type="http://schemas.openxmlformats.org/officeDocument/2006/relationships/image" Target="../media/image240.png"/><Relationship Id="rId7" Type="http://schemas.openxmlformats.org/officeDocument/2006/relationships/customXml" Target="../ink/ink3.xml"/><Relationship Id="rId12" Type="http://schemas.openxmlformats.org/officeDocument/2006/relationships/image" Target="../media/image210.png"/><Relationship Id="rId17" Type="http://schemas.openxmlformats.org/officeDocument/2006/relationships/customXml" Target="../ink/ink6.xml"/><Relationship Id="rId2" Type="http://schemas.openxmlformats.org/officeDocument/2006/relationships/customXml" Target="../ink/ink1.xml"/><Relationship Id="rId16" Type="http://schemas.openxmlformats.org/officeDocument/2006/relationships/image" Target="../media/image230.png"/><Relationship Id="rId1" Type="http://schemas.openxmlformats.org/officeDocument/2006/relationships/slideLayout" Target="../slideLayouts/slideLayout22.xml"/><Relationship Id="rId6" Type="http://schemas.openxmlformats.org/officeDocument/2006/relationships/image" Target="../media/image130.png"/><Relationship Id="rId11" Type="http://schemas.openxmlformats.org/officeDocument/2006/relationships/customXml" Target="../ink/ink4.xml"/><Relationship Id="rId5" Type="http://schemas.openxmlformats.org/officeDocument/2006/relationships/customXml" Target="../ink/ink2.xml"/><Relationship Id="rId10" Type="http://schemas.openxmlformats.org/officeDocument/2006/relationships/image" Target="../media/image200.png"/><Relationship Id="rId19" Type="http://schemas.openxmlformats.org/officeDocument/2006/relationships/image" Target="../media/image43.png"/><Relationship Id="rId4" Type="http://schemas.openxmlformats.org/officeDocument/2006/relationships/image" Target="../media/image180.pn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customXml" Target="../ink/ink7.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package" Target="../embeddings/Microsoft_Excel_Worksheet.xlsx"/><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hccs.edu/about-hcc/board-of-trustees/hcc-redistricting-information/" TargetMode="Externa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BDAD8-867C-4989-8C6B-F698C33D1FC4}"/>
              </a:ext>
            </a:extLst>
          </p:cNvPr>
          <p:cNvSpPr>
            <a:spLocks noGrp="1"/>
          </p:cNvSpPr>
          <p:nvPr>
            <p:ph type="ctrTitle"/>
          </p:nvPr>
        </p:nvSpPr>
        <p:spPr>
          <a:xfrm>
            <a:off x="609600" y="1143001"/>
            <a:ext cx="7696199" cy="2057399"/>
          </a:xfrm>
        </p:spPr>
        <p:txBody>
          <a:bodyPr/>
          <a:lstStyle/>
          <a:p>
            <a:pPr>
              <a:defRPr/>
            </a:pPr>
            <a:r>
              <a:rPr lang="en-US" dirty="0"/>
              <a:t>SMD 8 Community Forum on Redistricting</a:t>
            </a:r>
          </a:p>
        </p:txBody>
      </p:sp>
      <p:sp>
        <p:nvSpPr>
          <p:cNvPr id="3" name="Subtitle 2">
            <a:extLst>
              <a:ext uri="{FF2B5EF4-FFF2-40B4-BE49-F238E27FC236}">
                <a16:creationId xmlns:a16="http://schemas.microsoft.com/office/drawing/2014/main" id="{54EDA7DE-EB4A-4E5C-9B32-FBD752FB0D82}"/>
              </a:ext>
            </a:extLst>
          </p:cNvPr>
          <p:cNvSpPr>
            <a:spLocks noGrp="1"/>
          </p:cNvSpPr>
          <p:nvPr>
            <p:ph type="subTitle" idx="1"/>
          </p:nvPr>
        </p:nvSpPr>
        <p:spPr>
          <a:xfrm>
            <a:off x="597337" y="3733800"/>
            <a:ext cx="7708462" cy="2133600"/>
          </a:xfrm>
        </p:spPr>
        <p:txBody>
          <a:bodyPr>
            <a:normAutofit/>
          </a:bodyPr>
          <a:lstStyle/>
          <a:p>
            <a:pPr defTabSz="914400">
              <a:spcBef>
                <a:spcPct val="20000"/>
              </a:spcBef>
              <a:spcAft>
                <a:spcPts val="0"/>
              </a:spcAft>
              <a:buClr>
                <a:srgbClr val="629DD1"/>
              </a:buClr>
              <a:defRPr/>
            </a:pPr>
            <a:r>
              <a:rPr lang="en-US" sz="2800" dirty="0">
                <a:solidFill>
                  <a:schemeClr val="tx2"/>
                </a:solidFill>
                <a:ea typeface="Cambria" panose="02040503050406030204" pitchFamily="18" charset="0"/>
              </a:rPr>
              <a:t>Houston Community College System  </a:t>
            </a:r>
          </a:p>
          <a:p>
            <a:pPr defTabSz="914400">
              <a:spcBef>
                <a:spcPct val="20000"/>
              </a:spcBef>
              <a:spcAft>
                <a:spcPts val="0"/>
              </a:spcAft>
              <a:buClr>
                <a:srgbClr val="629DD1"/>
              </a:buClr>
              <a:defRPr/>
            </a:pPr>
            <a:r>
              <a:rPr lang="en-US" sz="2800" dirty="0">
                <a:solidFill>
                  <a:schemeClr val="tx2"/>
                </a:solidFill>
                <a:ea typeface="Cambria" panose="02040503050406030204" pitchFamily="18" charset="0"/>
              </a:rPr>
              <a:t>January 31,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7FC45-7A64-4B76-A397-B334C94054CF}"/>
              </a:ext>
            </a:extLst>
          </p:cNvPr>
          <p:cNvSpPr>
            <a:spLocks noGrp="1"/>
          </p:cNvSpPr>
          <p:nvPr>
            <p:ph type="title"/>
          </p:nvPr>
        </p:nvSpPr>
        <p:spPr/>
        <p:txBody>
          <a:bodyPr anchor="t"/>
          <a:lstStyle/>
          <a:p>
            <a:r>
              <a:rPr lang="en-US" dirty="0"/>
              <a:t>What does the Census Report?</a:t>
            </a:r>
          </a:p>
        </p:txBody>
      </p:sp>
      <p:sp>
        <p:nvSpPr>
          <p:cNvPr id="3" name="Content Placeholder 2">
            <a:extLst>
              <a:ext uri="{FF2B5EF4-FFF2-40B4-BE49-F238E27FC236}">
                <a16:creationId xmlns:a16="http://schemas.microsoft.com/office/drawing/2014/main" id="{A2E60EAF-3556-4C8C-8959-5394A72598F7}"/>
              </a:ext>
            </a:extLst>
          </p:cNvPr>
          <p:cNvSpPr>
            <a:spLocks noGrp="1"/>
          </p:cNvSpPr>
          <p:nvPr>
            <p:ph sz="half" idx="1"/>
          </p:nvPr>
        </p:nvSpPr>
        <p:spPr/>
        <p:txBody>
          <a:bodyPr>
            <a:normAutofit/>
          </a:bodyPr>
          <a:lstStyle/>
          <a:p>
            <a:pPr marL="114300" indent="0">
              <a:spcAft>
                <a:spcPts val="2400"/>
              </a:spcAft>
              <a:buClr>
                <a:srgbClr val="20487E"/>
              </a:buClr>
              <a:buNone/>
            </a:pPr>
            <a:r>
              <a:rPr lang="en-US" sz="3200" dirty="0"/>
              <a:t>The census reports several different population measures:</a:t>
            </a:r>
          </a:p>
          <a:p>
            <a:pPr lvl="1">
              <a:spcAft>
                <a:spcPts val="1800"/>
              </a:spcAft>
              <a:buClr>
                <a:srgbClr val="20487E"/>
              </a:buClr>
            </a:pPr>
            <a:r>
              <a:rPr lang="en-US" sz="2800" dirty="0"/>
              <a:t>Total population</a:t>
            </a:r>
          </a:p>
          <a:p>
            <a:pPr lvl="1">
              <a:spcAft>
                <a:spcPts val="1800"/>
              </a:spcAft>
              <a:buClr>
                <a:srgbClr val="20487E"/>
              </a:buClr>
            </a:pPr>
            <a:r>
              <a:rPr lang="en-US" sz="2800" dirty="0"/>
              <a:t>Voting Age</a:t>
            </a:r>
            <a:br>
              <a:rPr lang="en-US" sz="2800" dirty="0"/>
            </a:br>
            <a:r>
              <a:rPr lang="en-US" sz="2800" dirty="0"/>
              <a:t>Population</a:t>
            </a:r>
          </a:p>
          <a:p>
            <a:pPr marL="411480" lvl="1" indent="0">
              <a:spcAft>
                <a:spcPts val="1800"/>
              </a:spcAft>
              <a:buClr>
                <a:srgbClr val="20487E"/>
              </a:buClr>
              <a:buNone/>
            </a:pPr>
            <a:endParaRPr lang="en-US" sz="2800" dirty="0"/>
          </a:p>
          <a:p>
            <a:endParaRPr lang="en-US" dirty="0"/>
          </a:p>
        </p:txBody>
      </p:sp>
      <p:pic>
        <p:nvPicPr>
          <p:cNvPr id="5" name="Content Placeholder 4" descr="Text&#10;&#10;Description automatically generated with medium confidence">
            <a:extLst>
              <a:ext uri="{FF2B5EF4-FFF2-40B4-BE49-F238E27FC236}">
                <a16:creationId xmlns:a16="http://schemas.microsoft.com/office/drawing/2014/main" id="{7CD5628B-8C46-1748-B11F-8476C267C4F8}"/>
              </a:ext>
            </a:extLst>
          </p:cNvPr>
          <p:cNvPicPr>
            <a:picLocks noGrp="1" noChangeAspect="1"/>
          </p:cNvPicPr>
          <p:nvPr>
            <p:ph sz="half" idx="2"/>
          </p:nvPr>
        </p:nvPicPr>
        <p:blipFill rotWithShape="1">
          <a:blip r:embed="rId2"/>
          <a:srcRect l="19052" t="13095" r="19254" b="13095"/>
          <a:stretch/>
        </p:blipFill>
        <p:spPr>
          <a:xfrm>
            <a:off x="5892800" y="2301450"/>
            <a:ext cx="4876800" cy="3059963"/>
          </a:xfrm>
          <a:prstGeom prst="rect">
            <a:avLst/>
          </a:prstGeom>
          <a:noFill/>
        </p:spPr>
      </p:pic>
    </p:spTree>
    <p:extLst>
      <p:ext uri="{BB962C8B-B14F-4D97-AF65-F5344CB8AC3E}">
        <p14:creationId xmlns:p14="http://schemas.microsoft.com/office/powerpoint/2010/main" val="2759537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D69EF-8D57-469E-8F9A-17C8ECC0E038}"/>
              </a:ext>
            </a:extLst>
          </p:cNvPr>
          <p:cNvSpPr>
            <a:spLocks noGrp="1"/>
          </p:cNvSpPr>
          <p:nvPr>
            <p:ph type="title"/>
          </p:nvPr>
        </p:nvSpPr>
        <p:spPr>
          <a:xfrm>
            <a:off x="609600" y="274638"/>
            <a:ext cx="10160000" cy="1143000"/>
          </a:xfrm>
        </p:spPr>
        <p:txBody>
          <a:bodyPr anchor="t"/>
          <a:lstStyle/>
          <a:p>
            <a:r>
              <a:rPr lang="en-US" dirty="0"/>
              <a:t>Population Measures</a:t>
            </a:r>
          </a:p>
        </p:txBody>
      </p:sp>
      <p:graphicFrame>
        <p:nvGraphicFramePr>
          <p:cNvPr id="5" name="Content Placeholder 2">
            <a:extLst>
              <a:ext uri="{FF2B5EF4-FFF2-40B4-BE49-F238E27FC236}">
                <a16:creationId xmlns:a16="http://schemas.microsoft.com/office/drawing/2014/main" id="{398B1AA0-761C-4802-8BC5-AFDEF7DF6641}"/>
              </a:ext>
            </a:extLst>
          </p:cNvPr>
          <p:cNvGraphicFramePr>
            <a:graphicFrameLocks noGrp="1"/>
          </p:cNvGraphicFramePr>
          <p:nvPr>
            <p:ph sz="half" idx="1"/>
            <p:extLst>
              <p:ext uri="{D42A27DB-BD31-4B8C-83A1-F6EECF244321}">
                <p14:modId xmlns:p14="http://schemas.microsoft.com/office/powerpoint/2010/main" val="2005638097"/>
              </p:ext>
            </p:extLst>
          </p:nvPr>
        </p:nvGraphicFramePr>
        <p:xfrm>
          <a:off x="609600" y="1536701"/>
          <a:ext cx="10160000" cy="4483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2081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C0E5-394A-4FBB-9E7A-1AE2FDFCE4F8}"/>
              </a:ext>
            </a:extLst>
          </p:cNvPr>
          <p:cNvSpPr>
            <a:spLocks noGrp="1"/>
          </p:cNvSpPr>
          <p:nvPr>
            <p:ph type="title"/>
          </p:nvPr>
        </p:nvSpPr>
        <p:spPr>
          <a:xfrm>
            <a:off x="609600" y="274638"/>
            <a:ext cx="10160000" cy="1143000"/>
          </a:xfrm>
        </p:spPr>
        <p:txBody>
          <a:bodyPr/>
          <a:lstStyle/>
          <a:p>
            <a:r>
              <a:rPr lang="en-US" dirty="0"/>
              <a:t>The Law Governing Redistricting</a:t>
            </a:r>
          </a:p>
        </p:txBody>
      </p:sp>
      <p:graphicFrame>
        <p:nvGraphicFramePr>
          <p:cNvPr id="5" name="Content Placeholder 4">
            <a:extLst>
              <a:ext uri="{FF2B5EF4-FFF2-40B4-BE49-F238E27FC236}">
                <a16:creationId xmlns:a16="http://schemas.microsoft.com/office/drawing/2014/main" id="{5A869116-6508-4320-8465-C20B568B9393}"/>
              </a:ext>
            </a:extLst>
          </p:cNvPr>
          <p:cNvGraphicFramePr>
            <a:graphicFrameLocks noGrp="1"/>
          </p:cNvGraphicFramePr>
          <p:nvPr>
            <p:ph idx="1"/>
            <p:extLst>
              <p:ext uri="{D42A27DB-BD31-4B8C-83A1-F6EECF244321}">
                <p14:modId xmlns:p14="http://schemas.microsoft.com/office/powerpoint/2010/main" val="1313567778"/>
              </p:ext>
            </p:extLst>
          </p:nvPr>
        </p:nvGraphicFramePr>
        <p:xfrm>
          <a:off x="609600" y="1904999"/>
          <a:ext cx="10160000" cy="3276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8800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D74C6-0A08-4938-9616-947544CE82EC}"/>
              </a:ext>
            </a:extLst>
          </p:cNvPr>
          <p:cNvSpPr>
            <a:spLocks noGrp="1"/>
          </p:cNvSpPr>
          <p:nvPr>
            <p:ph type="title"/>
          </p:nvPr>
        </p:nvSpPr>
        <p:spPr>
          <a:xfrm>
            <a:off x="609600" y="274638"/>
            <a:ext cx="10160000" cy="1143000"/>
          </a:xfrm>
        </p:spPr>
        <p:txBody>
          <a:bodyPr anchor="t">
            <a:normAutofit/>
          </a:bodyPr>
          <a:lstStyle/>
          <a:p>
            <a:pPr algn="ctr"/>
            <a:r>
              <a:rPr lang="en-US" dirty="0"/>
              <a:t>One Person, One Vote – Equal Voting Strength </a:t>
            </a:r>
          </a:p>
        </p:txBody>
      </p:sp>
      <p:sp>
        <p:nvSpPr>
          <p:cNvPr id="3" name="Content Placeholder 2">
            <a:extLst>
              <a:ext uri="{FF2B5EF4-FFF2-40B4-BE49-F238E27FC236}">
                <a16:creationId xmlns:a16="http://schemas.microsoft.com/office/drawing/2014/main" id="{2FECD19D-B356-4FF6-9974-CC0B1E592F97}"/>
              </a:ext>
            </a:extLst>
          </p:cNvPr>
          <p:cNvSpPr>
            <a:spLocks noGrp="1"/>
          </p:cNvSpPr>
          <p:nvPr>
            <p:ph sz="half" idx="1"/>
          </p:nvPr>
        </p:nvSpPr>
        <p:spPr>
          <a:xfrm>
            <a:off x="609600" y="1536192"/>
            <a:ext cx="4876800" cy="4590288"/>
          </a:xfrm>
        </p:spPr>
        <p:txBody>
          <a:bodyPr>
            <a:normAutofit/>
          </a:bodyPr>
          <a:lstStyle/>
          <a:p>
            <a:pPr algn="just">
              <a:spcAft>
                <a:spcPts val="1800"/>
              </a:spcAft>
              <a:buClr>
                <a:srgbClr val="20487E"/>
              </a:buClr>
            </a:pPr>
            <a:r>
              <a:rPr lang="en-US" sz="2800" dirty="0"/>
              <a:t>SMDs must be drawn with substantially equal population</a:t>
            </a:r>
          </a:p>
          <a:p>
            <a:pPr algn="just">
              <a:spcAft>
                <a:spcPts val="1800"/>
              </a:spcAft>
              <a:buClr>
                <a:srgbClr val="20487E"/>
              </a:buClr>
            </a:pPr>
            <a:r>
              <a:rPr lang="en-US" sz="2800" dirty="0"/>
              <a:t>Avoid overpopulated and under populated districts</a:t>
            </a:r>
          </a:p>
          <a:p>
            <a:pPr algn="just">
              <a:spcAft>
                <a:spcPts val="1800"/>
              </a:spcAft>
              <a:buClr>
                <a:srgbClr val="20487E"/>
              </a:buClr>
            </a:pPr>
            <a:r>
              <a:rPr lang="en-US" sz="2800" dirty="0"/>
              <a:t>Exact equality of population not required (ideal district population)</a:t>
            </a:r>
            <a:endParaRPr lang="en-US" dirty="0"/>
          </a:p>
        </p:txBody>
      </p:sp>
      <p:pic>
        <p:nvPicPr>
          <p:cNvPr id="5" name="Picture 4" descr="Icon&#10;&#10;Description automatically generated">
            <a:extLst>
              <a:ext uri="{FF2B5EF4-FFF2-40B4-BE49-F238E27FC236}">
                <a16:creationId xmlns:a16="http://schemas.microsoft.com/office/drawing/2014/main" id="{58D5F398-0939-CD46-8D66-CB11C849B9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6056" y="1536192"/>
            <a:ext cx="4590288" cy="4590288"/>
          </a:xfrm>
          <a:prstGeom prst="rect">
            <a:avLst/>
          </a:prstGeom>
          <a:noFill/>
        </p:spPr>
      </p:pic>
    </p:spTree>
    <p:extLst>
      <p:ext uri="{BB962C8B-B14F-4D97-AF65-F5344CB8AC3E}">
        <p14:creationId xmlns:p14="http://schemas.microsoft.com/office/powerpoint/2010/main" val="3303382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E66E9-8C86-4BC0-B32E-27762238BF06}"/>
              </a:ext>
            </a:extLst>
          </p:cNvPr>
          <p:cNvSpPr>
            <a:spLocks noGrp="1"/>
          </p:cNvSpPr>
          <p:nvPr>
            <p:ph type="title"/>
          </p:nvPr>
        </p:nvSpPr>
        <p:spPr>
          <a:xfrm>
            <a:off x="609600" y="274638"/>
            <a:ext cx="10160000" cy="1143000"/>
          </a:xfrm>
        </p:spPr>
        <p:txBody>
          <a:bodyPr anchor="ctr">
            <a:normAutofit/>
          </a:bodyPr>
          <a:lstStyle/>
          <a:p>
            <a:pPr algn="ctr"/>
            <a:r>
              <a:rPr lang="en-US" altLang="en-US" i="1" dirty="0"/>
              <a:t>Shaw v. Reno, 509 U.S. 630 (1993)</a:t>
            </a:r>
            <a:endParaRPr lang="en-US" i="1" dirty="0"/>
          </a:p>
        </p:txBody>
      </p:sp>
      <p:sp>
        <p:nvSpPr>
          <p:cNvPr id="3" name="Content Placeholder 2">
            <a:extLst>
              <a:ext uri="{FF2B5EF4-FFF2-40B4-BE49-F238E27FC236}">
                <a16:creationId xmlns:a16="http://schemas.microsoft.com/office/drawing/2014/main" id="{C4028752-6043-4FDA-AFD1-8662DF3B4A4F}"/>
              </a:ext>
            </a:extLst>
          </p:cNvPr>
          <p:cNvSpPr>
            <a:spLocks noGrp="1"/>
          </p:cNvSpPr>
          <p:nvPr>
            <p:ph sz="half" idx="2"/>
          </p:nvPr>
        </p:nvSpPr>
        <p:spPr>
          <a:xfrm>
            <a:off x="5892800" y="1536192"/>
            <a:ext cx="4394200" cy="4590288"/>
          </a:xfrm>
        </p:spPr>
        <p:txBody>
          <a:bodyPr anchor="ctr">
            <a:normAutofit/>
          </a:bodyPr>
          <a:lstStyle/>
          <a:p>
            <a:pPr marL="114300" indent="0" algn="just">
              <a:buNone/>
            </a:pPr>
            <a:r>
              <a:rPr lang="en-US" sz="3600" dirty="0"/>
              <a:t>1993 U.S. Supreme Court case that limits way in which race may be considered</a:t>
            </a:r>
          </a:p>
        </p:txBody>
      </p:sp>
      <p:pic>
        <p:nvPicPr>
          <p:cNvPr id="4" name="Picture 3">
            <a:extLst>
              <a:ext uri="{FF2B5EF4-FFF2-40B4-BE49-F238E27FC236}">
                <a16:creationId xmlns:a16="http://schemas.microsoft.com/office/drawing/2014/main" id="{117B7DC7-F3CB-410B-324D-2C165A9050A2}"/>
              </a:ext>
            </a:extLst>
          </p:cNvPr>
          <p:cNvPicPr>
            <a:picLocks noChangeAspect="1"/>
          </p:cNvPicPr>
          <p:nvPr/>
        </p:nvPicPr>
        <p:blipFill rotWithShape="1">
          <a:blip r:embed="rId2"/>
          <a:srcRect l="28125" t="14827" r="28125" b="7065"/>
          <a:stretch/>
        </p:blipFill>
        <p:spPr>
          <a:xfrm>
            <a:off x="457200" y="1417638"/>
            <a:ext cx="5334000" cy="4907281"/>
          </a:xfrm>
          <a:prstGeom prst="rect">
            <a:avLst/>
          </a:prstGeom>
        </p:spPr>
      </p:pic>
    </p:spTree>
    <p:extLst>
      <p:ext uri="{BB962C8B-B14F-4D97-AF65-F5344CB8AC3E}">
        <p14:creationId xmlns:p14="http://schemas.microsoft.com/office/powerpoint/2010/main" val="78119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79041-BC5C-4610-AF45-5B8527E90DD5}"/>
              </a:ext>
            </a:extLst>
          </p:cNvPr>
          <p:cNvSpPr>
            <a:spLocks noGrp="1"/>
          </p:cNvSpPr>
          <p:nvPr>
            <p:ph type="title"/>
          </p:nvPr>
        </p:nvSpPr>
        <p:spPr/>
        <p:txBody>
          <a:bodyPr/>
          <a:lstStyle/>
          <a:p>
            <a:r>
              <a:rPr lang="en-US" altLang="en-US" i="1" dirty="0"/>
              <a:t>Shaw v. Reno</a:t>
            </a:r>
            <a:endParaRPr lang="en-US" dirty="0"/>
          </a:p>
        </p:txBody>
      </p:sp>
      <p:sp>
        <p:nvSpPr>
          <p:cNvPr id="3" name="Content Placeholder 2">
            <a:extLst>
              <a:ext uri="{FF2B5EF4-FFF2-40B4-BE49-F238E27FC236}">
                <a16:creationId xmlns:a16="http://schemas.microsoft.com/office/drawing/2014/main" id="{17CC7925-313C-4050-B6D7-CC392A240892}"/>
              </a:ext>
            </a:extLst>
          </p:cNvPr>
          <p:cNvSpPr>
            <a:spLocks noGrp="1"/>
          </p:cNvSpPr>
          <p:nvPr>
            <p:ph idx="1"/>
          </p:nvPr>
        </p:nvSpPr>
        <p:spPr>
          <a:xfrm>
            <a:off x="609600" y="1600201"/>
            <a:ext cx="5181600" cy="4314855"/>
          </a:xfrm>
        </p:spPr>
        <p:txBody>
          <a:bodyPr>
            <a:noAutofit/>
          </a:bodyPr>
          <a:lstStyle/>
          <a:p>
            <a:pPr marL="542925" indent="-457200" algn="just">
              <a:spcAft>
                <a:spcPts val="1800"/>
              </a:spcAft>
              <a:buFont typeface="Wingdings" panose="05000000000000000000" pitchFamily="2" charset="2"/>
              <a:buChar char="ü"/>
            </a:pPr>
            <a:r>
              <a:rPr lang="en-US" altLang="en-US" sz="2600" dirty="0"/>
              <a:t>Under Shaw, generally, race may not be a predominant factor over traditional redistricting principles.</a:t>
            </a:r>
          </a:p>
          <a:p>
            <a:pPr marL="542925" indent="-457200" algn="just">
              <a:buFont typeface="Wingdings" panose="05000000000000000000" pitchFamily="2" charset="2"/>
              <a:buChar char="ü"/>
            </a:pPr>
            <a:r>
              <a:rPr lang="en-US" altLang="en-US" sz="2600" dirty="0"/>
              <a:t>Bizarrely shaped, gerrymandered districts can be evidence of impermissible consideration of race.</a:t>
            </a:r>
            <a:endParaRPr lang="en-US" sz="2600" dirty="0"/>
          </a:p>
        </p:txBody>
      </p:sp>
      <p:grpSp>
        <p:nvGrpSpPr>
          <p:cNvPr id="4" name="Group 3">
            <a:extLst>
              <a:ext uri="{FF2B5EF4-FFF2-40B4-BE49-F238E27FC236}">
                <a16:creationId xmlns:a16="http://schemas.microsoft.com/office/drawing/2014/main" id="{58EE1040-DDAD-48DE-BC50-72C1AEC0BAA0}"/>
              </a:ext>
            </a:extLst>
          </p:cNvPr>
          <p:cNvGrpSpPr/>
          <p:nvPr/>
        </p:nvGrpSpPr>
        <p:grpSpPr>
          <a:xfrm>
            <a:off x="6553200" y="2057400"/>
            <a:ext cx="3657600" cy="3505200"/>
            <a:chOff x="6096000" y="2057400"/>
            <a:chExt cx="3657600" cy="3505200"/>
          </a:xfrm>
        </p:grpSpPr>
        <p:sp>
          <p:nvSpPr>
            <p:cNvPr id="5" name="Octagon 4">
              <a:extLst>
                <a:ext uri="{FF2B5EF4-FFF2-40B4-BE49-F238E27FC236}">
                  <a16:creationId xmlns:a16="http://schemas.microsoft.com/office/drawing/2014/main" id="{299D45DB-15FD-4F11-8395-237B7AB3B84C}"/>
                </a:ext>
              </a:extLst>
            </p:cNvPr>
            <p:cNvSpPr/>
            <p:nvPr/>
          </p:nvSpPr>
          <p:spPr>
            <a:xfrm>
              <a:off x="6096000" y="2057400"/>
              <a:ext cx="3657600" cy="3505200"/>
            </a:xfrm>
            <a:prstGeom prst="octagon">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Graphic 5" descr="Hand">
              <a:extLst>
                <a:ext uri="{FF2B5EF4-FFF2-40B4-BE49-F238E27FC236}">
                  <a16:creationId xmlns:a16="http://schemas.microsoft.com/office/drawing/2014/main" id="{08DDDF4E-65D5-441D-8CAA-FB5E67AE8E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553200" y="2590800"/>
              <a:ext cx="2514600" cy="2409825"/>
            </a:xfrm>
            <a:prstGeom prst="rect">
              <a:avLst/>
            </a:prstGeom>
          </p:spPr>
        </p:pic>
      </p:grpSp>
    </p:spTree>
    <p:extLst>
      <p:ext uri="{BB962C8B-B14F-4D97-AF65-F5344CB8AC3E}">
        <p14:creationId xmlns:p14="http://schemas.microsoft.com/office/powerpoint/2010/main" val="2310220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B8EDC72A-6128-4E57-B28E-BA6DEBB8E66E}"/>
              </a:ext>
            </a:extLst>
          </p:cNvPr>
          <p:cNvSpPr>
            <a:spLocks noGrp="1"/>
          </p:cNvSpPr>
          <p:nvPr>
            <p:ph type="title"/>
          </p:nvPr>
        </p:nvSpPr>
        <p:spPr>
          <a:xfrm>
            <a:off x="609600" y="274638"/>
            <a:ext cx="10160000" cy="1143000"/>
          </a:xfrm>
        </p:spPr>
        <p:txBody>
          <a:bodyPr/>
          <a:lstStyle/>
          <a:p>
            <a:r>
              <a:rPr lang="en-US" i="1" dirty="0"/>
              <a:t>Shaw v. Reno</a:t>
            </a:r>
          </a:p>
        </p:txBody>
      </p:sp>
      <p:sp>
        <p:nvSpPr>
          <p:cNvPr id="3" name="Content Placeholder 2">
            <a:extLst>
              <a:ext uri="{FF2B5EF4-FFF2-40B4-BE49-F238E27FC236}">
                <a16:creationId xmlns:a16="http://schemas.microsoft.com/office/drawing/2014/main" id="{5FB846C2-EFBB-48D9-8E07-F9F0317B93BB}"/>
              </a:ext>
            </a:extLst>
          </p:cNvPr>
          <p:cNvSpPr>
            <a:spLocks noGrp="1"/>
          </p:cNvSpPr>
          <p:nvPr>
            <p:ph sz="half" idx="2"/>
          </p:nvPr>
        </p:nvSpPr>
        <p:spPr>
          <a:xfrm>
            <a:off x="5334000" y="1536700"/>
            <a:ext cx="5435600" cy="4589463"/>
          </a:xfrm>
        </p:spPr>
        <p:txBody>
          <a:bodyPr anchor="ctr">
            <a:normAutofit/>
          </a:bodyPr>
          <a:lstStyle/>
          <a:p>
            <a:pPr marL="114300" indent="0" algn="just">
              <a:buNone/>
            </a:pPr>
            <a:r>
              <a:rPr lang="en-US" altLang="en-US" sz="2800" dirty="0"/>
              <a:t>Race can be a </a:t>
            </a:r>
            <a:r>
              <a:rPr lang="en-US" altLang="en-US" sz="2800" b="1" dirty="0"/>
              <a:t>predominant consideration</a:t>
            </a:r>
            <a:r>
              <a:rPr lang="en-US" altLang="en-US" sz="2800" dirty="0"/>
              <a:t> when conditions meet standard test for permissible consideration of race under the 14th Amendment (</a:t>
            </a:r>
            <a:r>
              <a:rPr lang="en-US" altLang="en-US" sz="2800" dirty="0">
                <a:solidFill>
                  <a:srgbClr val="FF0000"/>
                </a:solidFill>
              </a:rPr>
              <a:t>strict scrutiny test</a:t>
            </a:r>
            <a:r>
              <a:rPr lang="en-US" altLang="en-US" sz="2800" dirty="0"/>
              <a:t>)</a:t>
            </a:r>
            <a:endParaRPr lang="en-US" sz="2800" dirty="0"/>
          </a:p>
        </p:txBody>
      </p:sp>
      <p:pic>
        <p:nvPicPr>
          <p:cNvPr id="4" name="Graphic 3" descr="Scales of justice with solid fill">
            <a:extLst>
              <a:ext uri="{FF2B5EF4-FFF2-40B4-BE49-F238E27FC236}">
                <a16:creationId xmlns:a16="http://schemas.microsoft.com/office/drawing/2014/main" id="{2126075D-35DE-4940-A44A-3AA3460D7C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6800" y="1662545"/>
            <a:ext cx="3532909" cy="3532909"/>
          </a:xfrm>
          <a:prstGeom prst="rect">
            <a:avLst/>
          </a:prstGeom>
        </p:spPr>
      </p:pic>
    </p:spTree>
    <p:extLst>
      <p:ext uri="{BB962C8B-B14F-4D97-AF65-F5344CB8AC3E}">
        <p14:creationId xmlns:p14="http://schemas.microsoft.com/office/powerpoint/2010/main" val="2415642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0169DEA9-251C-411E-856D-35909C6172A4}"/>
              </a:ext>
            </a:extLst>
          </p:cNvPr>
          <p:cNvSpPr>
            <a:spLocks noGrp="1"/>
          </p:cNvSpPr>
          <p:nvPr>
            <p:ph type="title"/>
          </p:nvPr>
        </p:nvSpPr>
        <p:spPr>
          <a:xfrm>
            <a:off x="609600" y="274638"/>
            <a:ext cx="10160000" cy="1143000"/>
          </a:xfrm>
        </p:spPr>
        <p:txBody>
          <a:bodyPr/>
          <a:lstStyle/>
          <a:p>
            <a:r>
              <a:rPr lang="en-US" i="1" dirty="0"/>
              <a:t>Shaw v. Reno</a:t>
            </a:r>
          </a:p>
        </p:txBody>
      </p:sp>
      <p:sp>
        <p:nvSpPr>
          <p:cNvPr id="3" name="Content Placeholder 2">
            <a:extLst>
              <a:ext uri="{FF2B5EF4-FFF2-40B4-BE49-F238E27FC236}">
                <a16:creationId xmlns:a16="http://schemas.microsoft.com/office/drawing/2014/main" id="{B61A7FE7-C53A-4C7B-A41F-91E7AFBF2DA4}"/>
              </a:ext>
            </a:extLst>
          </p:cNvPr>
          <p:cNvSpPr>
            <a:spLocks noGrp="1"/>
          </p:cNvSpPr>
          <p:nvPr>
            <p:ph sz="half" idx="2"/>
          </p:nvPr>
        </p:nvSpPr>
        <p:spPr>
          <a:xfrm>
            <a:off x="4970585" y="1905000"/>
            <a:ext cx="5816600" cy="4102100"/>
          </a:xfrm>
        </p:spPr>
        <p:txBody>
          <a:bodyPr>
            <a:normAutofit/>
          </a:bodyPr>
          <a:lstStyle/>
          <a:p>
            <a:pPr marL="114300" indent="0" algn="just">
              <a:buNone/>
            </a:pPr>
            <a:r>
              <a:rPr lang="en-US" altLang="en-US" sz="2800" b="1" dirty="0"/>
              <a:t>Strict scrutiny </a:t>
            </a:r>
            <a:r>
              <a:rPr lang="en-US" altLang="en-US" sz="2800" dirty="0"/>
              <a:t>requires showing that racial factors were to further a </a:t>
            </a:r>
            <a:r>
              <a:rPr lang="en-US" altLang="en-US" sz="2800" i="1" dirty="0"/>
              <a:t>compelling state interest </a:t>
            </a:r>
            <a:r>
              <a:rPr lang="en-US" altLang="en-US" sz="2800" dirty="0"/>
              <a:t>(</a:t>
            </a:r>
            <a:r>
              <a:rPr lang="en-US" altLang="en-US" sz="2800" dirty="0">
                <a:solidFill>
                  <a:srgbClr val="FF0000"/>
                </a:solidFill>
              </a:rPr>
              <a:t>preventing discrimination</a:t>
            </a:r>
            <a:r>
              <a:rPr lang="en-US" altLang="en-US" sz="2800" dirty="0"/>
              <a:t>) and use of these factors was </a:t>
            </a:r>
            <a:r>
              <a:rPr lang="en-US" altLang="en-US" sz="2800" i="1" dirty="0"/>
              <a:t>narrowly tailored</a:t>
            </a:r>
            <a:r>
              <a:rPr lang="en-US" altLang="en-US" sz="2800" dirty="0"/>
              <a:t> (</a:t>
            </a:r>
            <a:r>
              <a:rPr lang="en-US" altLang="en-US" sz="2800" dirty="0">
                <a:solidFill>
                  <a:srgbClr val="FF0000"/>
                </a:solidFill>
              </a:rPr>
              <a:t>only to extent necessary</a:t>
            </a:r>
            <a:r>
              <a:rPr lang="en-US" altLang="en-US" sz="2800" dirty="0"/>
              <a:t>) to accomplish the compelling interest</a:t>
            </a:r>
            <a:endParaRPr lang="en-US" sz="2800" dirty="0"/>
          </a:p>
        </p:txBody>
      </p:sp>
      <p:pic>
        <p:nvPicPr>
          <p:cNvPr id="4" name="Graphic 3" descr="Checklist with solid fill">
            <a:extLst>
              <a:ext uri="{FF2B5EF4-FFF2-40B4-BE49-F238E27FC236}">
                <a16:creationId xmlns:a16="http://schemas.microsoft.com/office/drawing/2014/main" id="{44379461-8B88-4A42-847A-89BFFE9124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00" y="1600200"/>
            <a:ext cx="3581400" cy="35814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78EE80-3481-49F0-81E6-3E9DA14C10C3}"/>
              </a:ext>
            </a:extLst>
          </p:cNvPr>
          <p:cNvSpPr>
            <a:spLocks noGrp="1"/>
          </p:cNvSpPr>
          <p:nvPr>
            <p:ph type="title"/>
          </p:nvPr>
        </p:nvSpPr>
        <p:spPr>
          <a:xfrm>
            <a:off x="609600" y="274638"/>
            <a:ext cx="10160000" cy="1143000"/>
          </a:xfrm>
        </p:spPr>
        <p:txBody>
          <a:bodyPr anchor="t">
            <a:noAutofit/>
          </a:bodyPr>
          <a:lstStyle/>
          <a:p>
            <a:r>
              <a:rPr lang="en-US" altLang="en-US" sz="3600" dirty="0"/>
              <a:t>Meeting the requirements of the Federal Voting Rights Act (VRA), 42 U.S.C. § 1973c, can be a compelling state interest</a:t>
            </a:r>
            <a:endParaRPr lang="en-US" sz="3600" dirty="0"/>
          </a:p>
        </p:txBody>
      </p:sp>
      <p:pic>
        <p:nvPicPr>
          <p:cNvPr id="2" name="Picture 2" descr="vra signing">
            <a:extLst>
              <a:ext uri="{FF2B5EF4-FFF2-40B4-BE49-F238E27FC236}">
                <a16:creationId xmlns:a16="http://schemas.microsoft.com/office/drawing/2014/main" id="{A5174D0C-83AA-4EA4-8D98-3F0344A389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834"/>
          <a:stretch/>
        </p:blipFill>
        <p:spPr bwMode="auto">
          <a:xfrm>
            <a:off x="1981200" y="2057406"/>
            <a:ext cx="7620000" cy="3236141"/>
          </a:xfrm>
          <a:prstGeom prst="rect">
            <a:avLst/>
          </a:prstGeom>
          <a:solidFill>
            <a:srgbClr val="FFFFFF"/>
          </a:solid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508755A8-B75B-45AF-965C-A208D471BEB9}"/>
              </a:ext>
            </a:extLst>
          </p:cNvPr>
          <p:cNvSpPr>
            <a:spLocks noGrp="1" noChangeArrowheads="1"/>
          </p:cNvSpPr>
          <p:nvPr>
            <p:ph type="title"/>
          </p:nvPr>
        </p:nvSpPr>
        <p:spPr>
          <a:xfrm>
            <a:off x="609600" y="274638"/>
            <a:ext cx="10160000" cy="1143000"/>
          </a:xfrm>
        </p:spPr>
        <p:txBody>
          <a:bodyPr/>
          <a:lstStyle/>
          <a:p>
            <a:r>
              <a:rPr lang="en-US" altLang="en-US" dirty="0"/>
              <a:t>VRA has 2 relevant parts – Section 2 and Section 5*</a:t>
            </a:r>
          </a:p>
        </p:txBody>
      </p:sp>
      <p:sp>
        <p:nvSpPr>
          <p:cNvPr id="3" name="Content Placeholder 2">
            <a:extLst>
              <a:ext uri="{FF2B5EF4-FFF2-40B4-BE49-F238E27FC236}">
                <a16:creationId xmlns:a16="http://schemas.microsoft.com/office/drawing/2014/main" id="{B93DC7AD-35E3-4B16-8775-5A8AD71EC75B}"/>
              </a:ext>
            </a:extLst>
          </p:cNvPr>
          <p:cNvSpPr>
            <a:spLocks noGrp="1"/>
          </p:cNvSpPr>
          <p:nvPr>
            <p:ph idx="1"/>
          </p:nvPr>
        </p:nvSpPr>
        <p:spPr>
          <a:xfrm>
            <a:off x="609600" y="1600201"/>
            <a:ext cx="10160000" cy="4314855"/>
          </a:xfrm>
        </p:spPr>
        <p:txBody>
          <a:bodyPr/>
          <a:lstStyle/>
          <a:p>
            <a:pPr marL="114300" indent="0" algn="just">
              <a:buNone/>
            </a:pPr>
            <a:r>
              <a:rPr lang="en-US" altLang="en-US" dirty="0"/>
              <a:t>Section 2 of the VRA prohibits a voting qualification, prerequisite, standard, practice or procedure that results in the denial or abridgment of any U.S. citizen's right to vote on account of race, color or status as a member of a language minority group.</a:t>
            </a:r>
          </a:p>
          <a:p>
            <a:pPr marL="114300" indent="0" algn="just">
              <a:buNone/>
            </a:pPr>
            <a:endParaRPr lang="en-US" dirty="0"/>
          </a:p>
          <a:p>
            <a:pPr marL="1430338" indent="-176213" algn="just">
              <a:buNone/>
            </a:pPr>
            <a:r>
              <a:rPr lang="en-US" sz="3200" dirty="0">
                <a:solidFill>
                  <a:srgbClr val="FF0000"/>
                </a:solidFill>
              </a:rPr>
              <a:t>*</a:t>
            </a:r>
            <a:r>
              <a:rPr lang="en-US" sz="2400" dirty="0">
                <a:solidFill>
                  <a:srgbClr val="FF0000"/>
                </a:solidFill>
              </a:rPr>
              <a:t>Entities are not currently required to seek pre-approval of electoral changes using Section 5’s preclearance process.</a:t>
            </a:r>
          </a:p>
          <a:p>
            <a:pPr algn="just"/>
            <a:endParaRPr lang="en-US" dirty="0"/>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6B335F-7D8B-4AE8-8FAB-B400196FDF28}"/>
              </a:ext>
            </a:extLst>
          </p:cNvPr>
          <p:cNvSpPr>
            <a:spLocks noGrp="1"/>
          </p:cNvSpPr>
          <p:nvPr>
            <p:ph type="title"/>
          </p:nvPr>
        </p:nvSpPr>
        <p:spPr>
          <a:xfrm>
            <a:off x="609600" y="274638"/>
            <a:ext cx="10160000" cy="1143000"/>
          </a:xfrm>
        </p:spPr>
        <p:txBody>
          <a:bodyPr anchor="ctr">
            <a:normAutofit/>
          </a:bodyPr>
          <a:lstStyle/>
          <a:p>
            <a:r>
              <a:rPr lang="en-US" b="1" u="sng" dirty="0"/>
              <a:t>Today’s Objectives</a:t>
            </a:r>
          </a:p>
        </p:txBody>
      </p:sp>
      <p:sp>
        <p:nvSpPr>
          <p:cNvPr id="11" name="Content Placeholder 10">
            <a:extLst>
              <a:ext uri="{FF2B5EF4-FFF2-40B4-BE49-F238E27FC236}">
                <a16:creationId xmlns:a16="http://schemas.microsoft.com/office/drawing/2014/main" id="{7A1E17DC-B8BA-4CB8-9425-BD914FD10EAC}"/>
              </a:ext>
            </a:extLst>
          </p:cNvPr>
          <p:cNvSpPr>
            <a:spLocks noGrp="1"/>
          </p:cNvSpPr>
          <p:nvPr>
            <p:ph sz="half" idx="1"/>
          </p:nvPr>
        </p:nvSpPr>
        <p:spPr>
          <a:xfrm>
            <a:off x="609600" y="1143000"/>
            <a:ext cx="4495800" cy="5486400"/>
          </a:xfrm>
        </p:spPr>
        <p:txBody>
          <a:bodyPr>
            <a:noAutofit/>
          </a:bodyPr>
          <a:lstStyle/>
          <a:p>
            <a:pPr marL="114300" indent="0">
              <a:buNone/>
            </a:pPr>
            <a:endParaRPr lang="en-US" sz="2800" dirty="0">
              <a:latin typeface="Cambria" panose="02040503050406030204" pitchFamily="18" charset="0"/>
            </a:endParaRPr>
          </a:p>
          <a:p>
            <a:pPr>
              <a:spcAft>
                <a:spcPts val="1800"/>
              </a:spcAft>
            </a:pPr>
            <a:r>
              <a:rPr lang="en-US" sz="3200" dirty="0"/>
              <a:t>Legal Overview</a:t>
            </a:r>
          </a:p>
          <a:p>
            <a:pPr>
              <a:spcAft>
                <a:spcPts val="1800"/>
              </a:spcAft>
            </a:pPr>
            <a:r>
              <a:rPr lang="en-US" sz="3200" dirty="0"/>
              <a:t>Population Change Analysis</a:t>
            </a:r>
          </a:p>
          <a:p>
            <a:pPr>
              <a:spcAft>
                <a:spcPts val="1800"/>
              </a:spcAft>
            </a:pPr>
            <a:r>
              <a:rPr lang="en-US" sz="3200" dirty="0"/>
              <a:t>Proposed Map</a:t>
            </a:r>
          </a:p>
          <a:p>
            <a:pPr>
              <a:spcAft>
                <a:spcPts val="1800"/>
              </a:spcAft>
            </a:pPr>
            <a:r>
              <a:rPr lang="en-US" sz="3200" dirty="0"/>
              <a:t>Timeline and Next Steps</a:t>
            </a:r>
          </a:p>
        </p:txBody>
      </p:sp>
      <p:pic>
        <p:nvPicPr>
          <p:cNvPr id="2052" name="Picture 4">
            <a:extLst>
              <a:ext uri="{FF2B5EF4-FFF2-40B4-BE49-F238E27FC236}">
                <a16:creationId xmlns:a16="http://schemas.microsoft.com/office/drawing/2014/main" id="{A5DBD94C-334E-409B-A96A-0010C1E32AF4}"/>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7809" r="26537"/>
          <a:stretch/>
        </p:blipFill>
        <p:spPr bwMode="auto">
          <a:xfrm>
            <a:off x="6019800" y="1066800"/>
            <a:ext cx="4298092" cy="4590288"/>
          </a:xfrm>
          <a:prstGeom prst="rect">
            <a:avLst/>
          </a:prstGeom>
          <a:solidFill>
            <a:srgbClr val="FFFFFF"/>
          </a:solidFill>
        </p:spPr>
      </p:pic>
    </p:spTree>
    <p:extLst>
      <p:ext uri="{BB962C8B-B14F-4D97-AF65-F5344CB8AC3E}">
        <p14:creationId xmlns:p14="http://schemas.microsoft.com/office/powerpoint/2010/main" val="609687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F11ABB-9DD5-423E-A910-6F25D8EDEBEE}"/>
              </a:ext>
            </a:extLst>
          </p:cNvPr>
          <p:cNvSpPr>
            <a:spLocks noGrp="1"/>
          </p:cNvSpPr>
          <p:nvPr>
            <p:ph type="title"/>
          </p:nvPr>
        </p:nvSpPr>
        <p:spPr>
          <a:xfrm>
            <a:off x="609600" y="274638"/>
            <a:ext cx="10160000" cy="1143000"/>
          </a:xfrm>
        </p:spPr>
        <p:txBody>
          <a:bodyPr/>
          <a:lstStyle/>
          <a:p>
            <a:r>
              <a:rPr lang="en-US" dirty="0"/>
              <a:t>Key Question Under Section 2 of the VRA</a:t>
            </a:r>
          </a:p>
        </p:txBody>
      </p:sp>
      <p:sp>
        <p:nvSpPr>
          <p:cNvPr id="94211" name="Content Placeholder 4">
            <a:extLst>
              <a:ext uri="{FF2B5EF4-FFF2-40B4-BE49-F238E27FC236}">
                <a16:creationId xmlns:a16="http://schemas.microsoft.com/office/drawing/2014/main" id="{2BBC3A6C-9E4F-4E44-AAD3-10D416BCD1E8}"/>
              </a:ext>
            </a:extLst>
          </p:cNvPr>
          <p:cNvSpPr>
            <a:spLocks noGrp="1" noChangeArrowheads="1"/>
          </p:cNvSpPr>
          <p:nvPr>
            <p:ph idx="1"/>
          </p:nvPr>
        </p:nvSpPr>
        <p:spPr>
          <a:xfrm>
            <a:off x="609600" y="1600201"/>
            <a:ext cx="6477000" cy="4314855"/>
          </a:xfrm>
        </p:spPr>
        <p:txBody>
          <a:bodyPr>
            <a:normAutofit/>
          </a:bodyPr>
          <a:lstStyle/>
          <a:p>
            <a:pPr marL="114300" indent="0" algn="just">
              <a:buNone/>
            </a:pPr>
            <a:r>
              <a:rPr lang="en-US" altLang="en-US" sz="3200" dirty="0"/>
              <a:t>Does the voting qualification, prerequisite, standard, practice or procedure  reduce the opportunity of members of a protected minority group to participate in the political process and to elect representatives of their choice?</a:t>
            </a:r>
          </a:p>
        </p:txBody>
      </p:sp>
      <p:pic>
        <p:nvPicPr>
          <p:cNvPr id="2" name="Graphic 1" descr="Checklist with solid fill">
            <a:extLst>
              <a:ext uri="{FF2B5EF4-FFF2-40B4-BE49-F238E27FC236}">
                <a16:creationId xmlns:a16="http://schemas.microsoft.com/office/drawing/2014/main" id="{EE527404-F3A4-9087-4D77-9E5BDD6A29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3800" y="1905000"/>
            <a:ext cx="3581400" cy="3581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D41E640C-5122-4524-AD69-227285A95E8C}"/>
              </a:ext>
            </a:extLst>
          </p:cNvPr>
          <p:cNvSpPr>
            <a:spLocks noGrp="1" noChangeArrowheads="1"/>
          </p:cNvSpPr>
          <p:nvPr>
            <p:ph type="title"/>
          </p:nvPr>
        </p:nvSpPr>
        <p:spPr>
          <a:xfrm>
            <a:off x="609600" y="274638"/>
            <a:ext cx="10160000" cy="944562"/>
          </a:xfrm>
        </p:spPr>
        <p:txBody>
          <a:bodyPr/>
          <a:lstStyle/>
          <a:p>
            <a:r>
              <a:rPr lang="en-US" altLang="en-US" sz="3600" dirty="0"/>
              <a:t>Types of VRA Challenges: “Cracking” and “Packing”</a:t>
            </a:r>
          </a:p>
        </p:txBody>
      </p:sp>
      <p:sp>
        <p:nvSpPr>
          <p:cNvPr id="3" name="Content Placeholder 2">
            <a:extLst>
              <a:ext uri="{FF2B5EF4-FFF2-40B4-BE49-F238E27FC236}">
                <a16:creationId xmlns:a16="http://schemas.microsoft.com/office/drawing/2014/main" id="{AC7DD271-0C82-48FF-B6CE-5927AEA4EAA3}"/>
              </a:ext>
            </a:extLst>
          </p:cNvPr>
          <p:cNvSpPr>
            <a:spLocks noGrp="1"/>
          </p:cNvSpPr>
          <p:nvPr>
            <p:ph idx="1"/>
          </p:nvPr>
        </p:nvSpPr>
        <p:spPr>
          <a:xfrm>
            <a:off x="609600" y="1219201"/>
            <a:ext cx="4419600" cy="4648199"/>
          </a:xfrm>
        </p:spPr>
        <p:txBody>
          <a:bodyPr>
            <a:normAutofit fontScale="92500"/>
          </a:bodyPr>
          <a:lstStyle/>
          <a:p>
            <a:pPr marL="114300" indent="0" algn="just">
              <a:buNone/>
            </a:pPr>
            <a:r>
              <a:rPr lang="en-US" sz="2800" b="1" u="sng" dirty="0"/>
              <a:t>Cracking:</a:t>
            </a:r>
          </a:p>
          <a:p>
            <a:pPr marL="114300" indent="0" algn="just">
              <a:buNone/>
            </a:pPr>
            <a:r>
              <a:rPr lang="en-US" sz="2800" dirty="0"/>
              <a:t>Section 2 challenge by a concentrated minority group that is divided between two or more SMDs who contend that the arrangement deprives the group of the ability to elect the candidate of their choice that they would have if left united in a single SMD.</a:t>
            </a:r>
          </a:p>
        </p:txBody>
      </p:sp>
      <p:sp>
        <p:nvSpPr>
          <p:cNvPr id="6" name="TextBox 5">
            <a:extLst>
              <a:ext uri="{FF2B5EF4-FFF2-40B4-BE49-F238E27FC236}">
                <a16:creationId xmlns:a16="http://schemas.microsoft.com/office/drawing/2014/main" id="{1E1A7B40-9299-7ADC-DC72-0CE4D611481E}"/>
              </a:ext>
            </a:extLst>
          </p:cNvPr>
          <p:cNvSpPr txBox="1"/>
          <p:nvPr/>
        </p:nvSpPr>
        <p:spPr>
          <a:xfrm>
            <a:off x="5562600" y="1219200"/>
            <a:ext cx="4419600" cy="4970591"/>
          </a:xfrm>
          <a:prstGeom prst="rect">
            <a:avLst/>
          </a:prstGeom>
          <a:noFill/>
        </p:spPr>
        <p:txBody>
          <a:bodyPr wrap="square" rtlCol="0">
            <a:spAutoFit/>
          </a:bodyPr>
          <a:lstStyle/>
          <a:p>
            <a:pPr>
              <a:spcAft>
                <a:spcPts val="600"/>
              </a:spcAft>
            </a:pPr>
            <a:r>
              <a:rPr lang="en-US" sz="2600" b="1" u="sng" dirty="0"/>
              <a:t>Packing:</a:t>
            </a:r>
          </a:p>
          <a:p>
            <a:pPr algn="just"/>
            <a:r>
              <a:rPr lang="en-US" sz="2600" dirty="0"/>
              <a:t>Section 2 challenge by a minority group that has been placed into one or more SMDs in concentrations in excess of what is needed to elect the candidate of their choice preventing the group from winning elections in other SMDs in which the excess minority voters could have been located. </a:t>
            </a:r>
            <a:endParaRPr lang="en-US"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94B3-4B51-422E-84D7-A7A835662BE3}"/>
              </a:ext>
            </a:extLst>
          </p:cNvPr>
          <p:cNvSpPr>
            <a:spLocks noGrp="1"/>
          </p:cNvSpPr>
          <p:nvPr>
            <p:ph type="title"/>
          </p:nvPr>
        </p:nvSpPr>
        <p:spPr>
          <a:xfrm>
            <a:off x="609600" y="0"/>
            <a:ext cx="10160000" cy="1417638"/>
          </a:xfrm>
        </p:spPr>
        <p:txBody>
          <a:bodyPr/>
          <a:lstStyle/>
          <a:p>
            <a:r>
              <a:rPr lang="en-US" dirty="0"/>
              <a:t>Traditional Redistricting Criteria</a:t>
            </a:r>
          </a:p>
        </p:txBody>
      </p:sp>
      <p:sp>
        <p:nvSpPr>
          <p:cNvPr id="3" name="Content Placeholder 2">
            <a:extLst>
              <a:ext uri="{FF2B5EF4-FFF2-40B4-BE49-F238E27FC236}">
                <a16:creationId xmlns:a16="http://schemas.microsoft.com/office/drawing/2014/main" id="{2FB4203E-2420-41B0-8404-F514669801E9}"/>
              </a:ext>
            </a:extLst>
          </p:cNvPr>
          <p:cNvSpPr>
            <a:spLocks noGrp="1"/>
          </p:cNvSpPr>
          <p:nvPr>
            <p:ph idx="1"/>
          </p:nvPr>
        </p:nvSpPr>
        <p:spPr>
          <a:xfrm>
            <a:off x="609600" y="1143000"/>
            <a:ext cx="10160000" cy="5029199"/>
          </a:xfrm>
        </p:spPr>
        <p:txBody>
          <a:bodyPr>
            <a:normAutofit/>
          </a:bodyPr>
          <a:lstStyle/>
          <a:p>
            <a:pPr marL="457200" indent="-457200">
              <a:buFont typeface="Wingdings" panose="05000000000000000000" pitchFamily="2" charset="2"/>
              <a:buChar char="q"/>
            </a:pPr>
            <a:r>
              <a:rPr lang="en-US" dirty="0"/>
              <a:t>Total deviation between largest and smallest district at or within 10%</a:t>
            </a:r>
          </a:p>
          <a:p>
            <a:pPr marL="457200" indent="-457200">
              <a:buFont typeface="Wingdings" panose="05000000000000000000" pitchFamily="2" charset="2"/>
              <a:buChar char="q"/>
            </a:pPr>
            <a:r>
              <a:rPr lang="en-US" dirty="0"/>
              <a:t>Near-equal population</a:t>
            </a:r>
          </a:p>
          <a:p>
            <a:pPr marL="457200" indent="-457200">
              <a:buFont typeface="Wingdings" panose="05000000000000000000" pitchFamily="2" charset="2"/>
              <a:buChar char="q"/>
            </a:pPr>
            <a:r>
              <a:rPr lang="en-US" dirty="0"/>
              <a:t>Avoid dilution/retrogression of minority voting rights</a:t>
            </a:r>
          </a:p>
          <a:p>
            <a:pPr marL="457200" indent="-457200">
              <a:buFont typeface="Wingdings" panose="05000000000000000000" pitchFamily="2" charset="2"/>
              <a:buChar char="q"/>
            </a:pPr>
            <a:r>
              <a:rPr lang="en-US" dirty="0"/>
              <a:t>Compact and contiguous</a:t>
            </a:r>
          </a:p>
          <a:p>
            <a:pPr marL="457200" indent="-457200">
              <a:buFont typeface="Wingdings" panose="05000000000000000000" pitchFamily="2" charset="2"/>
              <a:buChar char="q"/>
            </a:pPr>
            <a:r>
              <a:rPr lang="en-US" dirty="0"/>
              <a:t>Easily identifiable boundaries when possible</a:t>
            </a:r>
          </a:p>
          <a:p>
            <a:pPr marL="457200" indent="-457200">
              <a:buFont typeface="Wingdings" panose="05000000000000000000" pitchFamily="2" charset="2"/>
              <a:buChar char="q"/>
            </a:pPr>
            <a:r>
              <a:rPr lang="en-US" dirty="0"/>
              <a:t>Preserve incumbent-constituency relations</a:t>
            </a:r>
          </a:p>
          <a:p>
            <a:pPr marL="457200" indent="-457200">
              <a:buFont typeface="Wingdings" panose="05000000000000000000" pitchFamily="2" charset="2"/>
              <a:buChar char="q"/>
            </a:pPr>
            <a:r>
              <a:rPr lang="en-US" dirty="0"/>
              <a:t>Maintain communities of interest and keep neighborhoods together</a:t>
            </a:r>
          </a:p>
          <a:p>
            <a:pPr marL="457200" indent="-457200">
              <a:buFont typeface="Wingdings" panose="05000000000000000000" pitchFamily="2" charset="2"/>
              <a:buChar char="q"/>
            </a:pPr>
            <a:r>
              <a:rPr lang="en-US" dirty="0"/>
              <a:t>Preserve existing SMD boundaries when possible</a:t>
            </a:r>
          </a:p>
          <a:p>
            <a:pPr marL="457200" indent="-457200">
              <a:buFont typeface="Wingdings" panose="05000000000000000000" pitchFamily="2" charset="2"/>
              <a:buChar char="q"/>
            </a:pPr>
            <a:r>
              <a:rPr lang="en-US" dirty="0"/>
              <a:t>Avoid splitting county election precincts to the extent possible*</a:t>
            </a:r>
          </a:p>
          <a:p>
            <a:pPr marL="457200" indent="-457200">
              <a:buFont typeface="Wingdings" panose="05000000000000000000" pitchFamily="2" charset="2"/>
              <a:buChar char="q"/>
            </a:pPr>
            <a:endParaRPr lang="en-US" dirty="0"/>
          </a:p>
        </p:txBody>
      </p:sp>
    </p:spTree>
    <p:extLst>
      <p:ext uri="{BB962C8B-B14F-4D97-AF65-F5344CB8AC3E}">
        <p14:creationId xmlns:p14="http://schemas.microsoft.com/office/powerpoint/2010/main" val="4293563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CFFF41-46C8-44E7-B772-2BE8A9E3CE7D}"/>
              </a:ext>
            </a:extLst>
          </p:cNvPr>
          <p:cNvSpPr>
            <a:spLocks noGrp="1"/>
          </p:cNvSpPr>
          <p:nvPr>
            <p:ph type="title"/>
          </p:nvPr>
        </p:nvSpPr>
        <p:spPr/>
        <p:txBody>
          <a:bodyPr/>
          <a:lstStyle/>
          <a:p>
            <a:r>
              <a:rPr lang="en-US" dirty="0"/>
              <a:t>Population Change Analysis</a:t>
            </a:r>
          </a:p>
        </p:txBody>
      </p:sp>
    </p:spTree>
    <p:extLst>
      <p:ext uri="{BB962C8B-B14F-4D97-AF65-F5344CB8AC3E}">
        <p14:creationId xmlns:p14="http://schemas.microsoft.com/office/powerpoint/2010/main" val="2877279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10;&#10;Description automatically generated">
            <a:extLst>
              <a:ext uri="{FF2B5EF4-FFF2-40B4-BE49-F238E27FC236}">
                <a16:creationId xmlns:a16="http://schemas.microsoft.com/office/drawing/2014/main" id="{AD81F5BC-159F-BA53-B564-8D31E461FD6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847" t="10596" r="9920" b="13465"/>
          <a:stretch/>
        </p:blipFill>
        <p:spPr>
          <a:xfrm>
            <a:off x="914400" y="19850"/>
            <a:ext cx="9247044" cy="6838150"/>
          </a:xfrm>
        </p:spPr>
      </p:pic>
    </p:spTree>
    <p:extLst>
      <p:ext uri="{BB962C8B-B14F-4D97-AF65-F5344CB8AC3E}">
        <p14:creationId xmlns:p14="http://schemas.microsoft.com/office/powerpoint/2010/main" val="3739968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25FF314-8BB7-89B8-95E4-5E7E3BB4BF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87"/>
          <a:stretch/>
        </p:blipFill>
        <p:spPr>
          <a:xfrm>
            <a:off x="752587" y="0"/>
            <a:ext cx="9676804" cy="6858000"/>
          </a:xfrm>
        </p:spPr>
      </p:pic>
    </p:spTree>
    <p:extLst>
      <p:ext uri="{BB962C8B-B14F-4D97-AF65-F5344CB8AC3E}">
        <p14:creationId xmlns:p14="http://schemas.microsoft.com/office/powerpoint/2010/main" val="10388055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9A275123-F54D-3152-E3A8-5B82464FF0C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830" b="15232"/>
          <a:stretch/>
        </p:blipFill>
        <p:spPr>
          <a:xfrm>
            <a:off x="76200" y="152400"/>
            <a:ext cx="11167781" cy="6553200"/>
          </a:xfrm>
          <a:blipFill>
            <a:blip r:embed="rId3"/>
            <a:tile tx="0" ty="0" sx="100000" sy="100000" flip="none" algn="tl"/>
          </a:blipFill>
        </p:spPr>
      </p:pic>
      <p:sp>
        <p:nvSpPr>
          <p:cNvPr id="2" name="Rectangle 1">
            <a:extLst>
              <a:ext uri="{FF2B5EF4-FFF2-40B4-BE49-F238E27FC236}">
                <a16:creationId xmlns:a16="http://schemas.microsoft.com/office/drawing/2014/main" id="{A34B0BA7-61A6-4B1D-9912-579C8F41CA25}"/>
              </a:ext>
            </a:extLst>
          </p:cNvPr>
          <p:cNvSpPr/>
          <p:nvPr/>
        </p:nvSpPr>
        <p:spPr>
          <a:xfrm>
            <a:off x="838200" y="2362200"/>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A253090-95BA-A9AF-9E65-DAA1304A3982}"/>
              </a:ext>
            </a:extLst>
          </p:cNvPr>
          <p:cNvSpPr txBox="1"/>
          <p:nvPr/>
        </p:nvSpPr>
        <p:spPr>
          <a:xfrm>
            <a:off x="726393" y="2209800"/>
            <a:ext cx="1254807" cy="369332"/>
          </a:xfrm>
          <a:prstGeom prst="rect">
            <a:avLst/>
          </a:prstGeom>
          <a:noFill/>
        </p:spPr>
        <p:txBody>
          <a:bodyPr wrap="square" rtlCol="0">
            <a:spAutoFit/>
          </a:bodyPr>
          <a:lstStyle/>
          <a:p>
            <a:r>
              <a:rPr lang="en-US" dirty="0"/>
              <a:t>District 2 </a:t>
            </a:r>
          </a:p>
        </p:txBody>
      </p:sp>
      <p:sp>
        <p:nvSpPr>
          <p:cNvPr id="4" name="Rectangle 3">
            <a:extLst>
              <a:ext uri="{FF2B5EF4-FFF2-40B4-BE49-F238E27FC236}">
                <a16:creationId xmlns:a16="http://schemas.microsoft.com/office/drawing/2014/main" id="{18AFA71A-B61D-B632-380F-092D3E22EFD0}"/>
              </a:ext>
            </a:extLst>
          </p:cNvPr>
          <p:cNvSpPr/>
          <p:nvPr/>
        </p:nvSpPr>
        <p:spPr>
          <a:xfrm>
            <a:off x="762000" y="2819400"/>
            <a:ext cx="914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C0BE79-BD2A-C8E5-DD1E-3268643DF419}"/>
              </a:ext>
            </a:extLst>
          </p:cNvPr>
          <p:cNvSpPr txBox="1"/>
          <p:nvPr/>
        </p:nvSpPr>
        <p:spPr>
          <a:xfrm>
            <a:off x="726393" y="2734654"/>
            <a:ext cx="1178607" cy="369332"/>
          </a:xfrm>
          <a:prstGeom prst="rect">
            <a:avLst/>
          </a:prstGeom>
          <a:noFill/>
        </p:spPr>
        <p:txBody>
          <a:bodyPr wrap="square" rtlCol="0">
            <a:spAutoFit/>
          </a:bodyPr>
          <a:lstStyle/>
          <a:p>
            <a:r>
              <a:rPr lang="en-US" dirty="0"/>
              <a:t>District 3</a:t>
            </a:r>
          </a:p>
        </p:txBody>
      </p:sp>
    </p:spTree>
    <p:extLst>
      <p:ext uri="{BB962C8B-B14F-4D97-AF65-F5344CB8AC3E}">
        <p14:creationId xmlns:p14="http://schemas.microsoft.com/office/powerpoint/2010/main" val="114150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B37C2-BD10-1047-B57B-A73EC870766D}"/>
              </a:ext>
            </a:extLst>
          </p:cNvPr>
          <p:cNvSpPr>
            <a:spLocks noGrp="1"/>
          </p:cNvSpPr>
          <p:nvPr>
            <p:ph type="title"/>
          </p:nvPr>
        </p:nvSpPr>
        <p:spPr>
          <a:xfrm>
            <a:off x="609600" y="274638"/>
            <a:ext cx="10160000" cy="868362"/>
          </a:xfrm>
        </p:spPr>
        <p:txBody>
          <a:bodyPr anchor="t"/>
          <a:lstStyle/>
          <a:p>
            <a:r>
              <a:rPr lang="en-US" dirty="0"/>
              <a:t>Key Takeaways</a:t>
            </a:r>
          </a:p>
        </p:txBody>
      </p:sp>
      <p:sp>
        <p:nvSpPr>
          <p:cNvPr id="3" name="Content Placeholder 2">
            <a:extLst>
              <a:ext uri="{FF2B5EF4-FFF2-40B4-BE49-F238E27FC236}">
                <a16:creationId xmlns:a16="http://schemas.microsoft.com/office/drawing/2014/main" id="{2AC9010B-3B08-5241-8E10-3F63D758B36A}"/>
              </a:ext>
            </a:extLst>
          </p:cNvPr>
          <p:cNvSpPr>
            <a:spLocks noGrp="1"/>
          </p:cNvSpPr>
          <p:nvPr>
            <p:ph idx="1"/>
          </p:nvPr>
        </p:nvSpPr>
        <p:spPr>
          <a:xfrm>
            <a:off x="609600" y="1219199"/>
            <a:ext cx="10160000" cy="5105401"/>
          </a:xfrm>
        </p:spPr>
        <p:txBody>
          <a:bodyPr>
            <a:noAutofit/>
          </a:bodyPr>
          <a:lstStyle/>
          <a:p>
            <a:pPr algn="just">
              <a:buClr>
                <a:srgbClr val="124B83"/>
              </a:buClr>
            </a:pPr>
            <a:r>
              <a:rPr lang="en-US" sz="2800" dirty="0"/>
              <a:t>Houston Community College added </a:t>
            </a:r>
            <a:r>
              <a:rPr lang="en-US" sz="2800" b="1" dirty="0"/>
              <a:t>153,747</a:t>
            </a:r>
            <a:r>
              <a:rPr lang="en-US" sz="2800" dirty="0"/>
              <a:t> persons from </a:t>
            </a:r>
            <a:r>
              <a:rPr lang="en-US" sz="2800" b="1" dirty="0"/>
              <a:t>2010</a:t>
            </a:r>
            <a:r>
              <a:rPr lang="en-US" sz="2800" dirty="0"/>
              <a:t> to </a:t>
            </a:r>
            <a:r>
              <a:rPr lang="en-US" sz="2800" b="1" dirty="0"/>
              <a:t>2020</a:t>
            </a:r>
            <a:endParaRPr lang="en-US" sz="2800" dirty="0"/>
          </a:p>
          <a:p>
            <a:pPr algn="just">
              <a:buClr>
                <a:srgbClr val="124B83"/>
              </a:buClr>
            </a:pPr>
            <a:r>
              <a:rPr lang="en-US" sz="2800" dirty="0"/>
              <a:t>Total District Population is now </a:t>
            </a:r>
            <a:r>
              <a:rPr lang="en-US" sz="2800" b="1" dirty="0">
                <a:solidFill>
                  <a:srgbClr val="000000"/>
                </a:solidFill>
                <a:latin typeface="Calibri" panose="020F0502020204030204" pitchFamily="34" charset="0"/>
              </a:rPr>
              <a:t>1,854,846</a:t>
            </a:r>
            <a:r>
              <a:rPr lang="en-US" sz="2800" dirty="0"/>
              <a:t> persons</a:t>
            </a:r>
          </a:p>
          <a:p>
            <a:pPr algn="just">
              <a:buClr>
                <a:srgbClr val="124B83"/>
              </a:buClr>
            </a:pPr>
            <a:r>
              <a:rPr lang="en-US" sz="2800" dirty="0"/>
              <a:t>Total population differential between most and least populous SMDs exceeds 10% (</a:t>
            </a:r>
            <a:r>
              <a:rPr lang="en-US" sz="2800" b="1" dirty="0"/>
              <a:t>19.9%</a:t>
            </a:r>
            <a:r>
              <a:rPr lang="en-US" sz="2800" dirty="0"/>
              <a:t>)</a:t>
            </a:r>
          </a:p>
          <a:p>
            <a:pPr algn="just">
              <a:buClr>
                <a:srgbClr val="124B83"/>
              </a:buClr>
            </a:pPr>
            <a:r>
              <a:rPr lang="en-US" sz="2800" b="1" dirty="0"/>
              <a:t>Most</a:t>
            </a:r>
            <a:r>
              <a:rPr lang="en-US" sz="2800" dirty="0"/>
              <a:t> populous SMD changed from </a:t>
            </a:r>
            <a:r>
              <a:rPr lang="en-US" sz="2800" b="1" dirty="0"/>
              <a:t>SMD 4 </a:t>
            </a:r>
            <a:r>
              <a:rPr lang="en-US" sz="2800" dirty="0"/>
              <a:t>in 2010 to </a:t>
            </a:r>
            <a:r>
              <a:rPr lang="en-US" sz="2800" b="1" dirty="0"/>
              <a:t>SMD 6 </a:t>
            </a:r>
            <a:r>
              <a:rPr lang="en-US" sz="2800" dirty="0"/>
              <a:t>in 2020</a:t>
            </a:r>
          </a:p>
          <a:p>
            <a:pPr algn="just">
              <a:buClr>
                <a:srgbClr val="124B83"/>
              </a:buClr>
            </a:pPr>
            <a:r>
              <a:rPr lang="en-US" sz="2800" b="1" dirty="0"/>
              <a:t>Least </a:t>
            </a:r>
            <a:r>
              <a:rPr lang="en-US" sz="2800" dirty="0"/>
              <a:t>populous district in 2010 &amp; 2020 is </a:t>
            </a:r>
            <a:r>
              <a:rPr lang="en-US" sz="2800" b="1" dirty="0"/>
              <a:t>SMD 3   </a:t>
            </a:r>
          </a:p>
          <a:p>
            <a:pPr algn="just">
              <a:buClr>
                <a:srgbClr val="124B83"/>
              </a:buClr>
            </a:pPr>
            <a:r>
              <a:rPr lang="en-US" sz="2800" dirty="0"/>
              <a:t>Redistricting is required</a:t>
            </a:r>
          </a:p>
        </p:txBody>
      </p:sp>
    </p:spTree>
    <p:extLst>
      <p:ext uri="{BB962C8B-B14F-4D97-AF65-F5344CB8AC3E}">
        <p14:creationId xmlns:p14="http://schemas.microsoft.com/office/powerpoint/2010/main" val="3978351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A1222-75D7-53EE-4BA1-AFBC9628A50C}"/>
              </a:ext>
            </a:extLst>
          </p:cNvPr>
          <p:cNvSpPr>
            <a:spLocks noGrp="1"/>
          </p:cNvSpPr>
          <p:nvPr>
            <p:ph type="title"/>
          </p:nvPr>
        </p:nvSpPr>
        <p:spPr/>
        <p:txBody>
          <a:bodyPr/>
          <a:lstStyle/>
          <a:p>
            <a:r>
              <a:rPr lang="en-US" dirty="0"/>
              <a:t>Plan 1A and Demographics</a:t>
            </a:r>
          </a:p>
        </p:txBody>
      </p:sp>
    </p:spTree>
    <p:extLst>
      <p:ext uri="{BB962C8B-B14F-4D97-AF65-F5344CB8AC3E}">
        <p14:creationId xmlns:p14="http://schemas.microsoft.com/office/powerpoint/2010/main" val="3148461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0DEB4323-90B1-93DA-95A2-3F25F45BB1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277600" cy="6858000"/>
          </a:xfrm>
          <a:prstGeom prst="rect">
            <a:avLst/>
          </a:prstGeom>
        </p:spPr>
      </p:pic>
    </p:spTree>
    <p:extLst>
      <p:ext uri="{BB962C8B-B14F-4D97-AF65-F5344CB8AC3E}">
        <p14:creationId xmlns:p14="http://schemas.microsoft.com/office/powerpoint/2010/main" val="834974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A1222-75D7-53EE-4BA1-AFBC9628A50C}"/>
              </a:ext>
            </a:extLst>
          </p:cNvPr>
          <p:cNvSpPr>
            <a:spLocks noGrp="1"/>
          </p:cNvSpPr>
          <p:nvPr>
            <p:ph type="title"/>
          </p:nvPr>
        </p:nvSpPr>
        <p:spPr/>
        <p:txBody>
          <a:bodyPr/>
          <a:lstStyle/>
          <a:p>
            <a:r>
              <a:rPr lang="en-US" sz="5400" dirty="0"/>
              <a:t>Legal Overview</a:t>
            </a:r>
          </a:p>
        </p:txBody>
      </p:sp>
    </p:spTree>
    <p:extLst>
      <p:ext uri="{BB962C8B-B14F-4D97-AF65-F5344CB8AC3E}">
        <p14:creationId xmlns:p14="http://schemas.microsoft.com/office/powerpoint/2010/main" val="3358676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2AB4B922-A522-F347-6C78-DEC7B9E576FF}"/>
                  </a:ext>
                </a:extLst>
              </p14:cNvPr>
              <p14:cNvContentPartPr/>
              <p14:nvPr/>
            </p14:nvContentPartPr>
            <p14:xfrm>
              <a:off x="9938234" y="6449827"/>
              <a:ext cx="495720" cy="87840"/>
            </p14:xfrm>
          </p:contentPart>
        </mc:Choice>
        <mc:Fallback xmlns="">
          <p:pic>
            <p:nvPicPr>
              <p:cNvPr id="3" name="Ink 2">
                <a:extLst>
                  <a:ext uri="{FF2B5EF4-FFF2-40B4-BE49-F238E27FC236}">
                    <a16:creationId xmlns:a16="http://schemas.microsoft.com/office/drawing/2014/main" id="{2AB4B922-A522-F347-6C78-DEC7B9E576FF}"/>
                  </a:ext>
                </a:extLst>
              </p:cNvPr>
              <p:cNvPicPr/>
              <p:nvPr/>
            </p:nvPicPr>
            <p:blipFill>
              <a:blip r:embed="rId4"/>
              <a:stretch>
                <a:fillRect/>
              </a:stretch>
            </p:blipFill>
            <p:spPr>
              <a:xfrm>
                <a:off x="9848594" y="6270187"/>
                <a:ext cx="675360" cy="4474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20191D3D-CCFE-A72E-0895-369B1BBC3C43}"/>
                  </a:ext>
                </a:extLst>
              </p14:cNvPr>
              <p14:cNvContentPartPr/>
              <p14:nvPr/>
            </p14:nvContentPartPr>
            <p14:xfrm>
              <a:off x="1332794" y="1102105"/>
              <a:ext cx="360" cy="360"/>
            </p14:xfrm>
          </p:contentPart>
        </mc:Choice>
        <mc:Fallback xmlns="">
          <p:pic>
            <p:nvPicPr>
              <p:cNvPr id="4" name="Ink 3">
                <a:extLst>
                  <a:ext uri="{FF2B5EF4-FFF2-40B4-BE49-F238E27FC236}">
                    <a16:creationId xmlns:a16="http://schemas.microsoft.com/office/drawing/2014/main" id="{20191D3D-CCFE-A72E-0895-369B1BBC3C43}"/>
                  </a:ext>
                </a:extLst>
              </p:cNvPr>
              <p:cNvPicPr/>
              <p:nvPr/>
            </p:nvPicPr>
            <p:blipFill>
              <a:blip r:embed="rId6"/>
              <a:stretch>
                <a:fillRect/>
              </a:stretch>
            </p:blipFill>
            <p:spPr>
              <a:xfrm>
                <a:off x="1243154" y="922105"/>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24941C36-6F55-E9BB-3377-4489014F7B42}"/>
                  </a:ext>
                </a:extLst>
              </p14:cNvPr>
              <p14:cNvContentPartPr/>
              <p14:nvPr/>
            </p14:nvContentPartPr>
            <p14:xfrm>
              <a:off x="10032194" y="6485905"/>
              <a:ext cx="318240" cy="69840"/>
            </p14:xfrm>
          </p:contentPart>
        </mc:Choice>
        <mc:Fallback xmlns="">
          <p:pic>
            <p:nvPicPr>
              <p:cNvPr id="6" name="Ink 5">
                <a:extLst>
                  <a:ext uri="{FF2B5EF4-FFF2-40B4-BE49-F238E27FC236}">
                    <a16:creationId xmlns:a16="http://schemas.microsoft.com/office/drawing/2014/main" id="{24941C36-6F55-E9BB-3377-4489014F7B42}"/>
                  </a:ext>
                </a:extLst>
              </p:cNvPr>
              <p:cNvPicPr/>
              <p:nvPr/>
            </p:nvPicPr>
            <p:blipFill>
              <a:blip r:embed="rId10"/>
              <a:stretch>
                <a:fillRect/>
              </a:stretch>
            </p:blipFill>
            <p:spPr>
              <a:xfrm>
                <a:off x="9942554" y="6306265"/>
                <a:ext cx="497880" cy="429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E415205A-F489-A325-A892-7752680421EF}"/>
                  </a:ext>
                </a:extLst>
              </p14:cNvPr>
              <p14:cNvContentPartPr/>
              <p14:nvPr/>
            </p14:nvContentPartPr>
            <p14:xfrm>
              <a:off x="10203554" y="6460345"/>
              <a:ext cx="182520" cy="138600"/>
            </p14:xfrm>
          </p:contentPart>
        </mc:Choice>
        <mc:Fallback xmlns="">
          <p:pic>
            <p:nvPicPr>
              <p:cNvPr id="7" name="Ink 6">
                <a:extLst>
                  <a:ext uri="{FF2B5EF4-FFF2-40B4-BE49-F238E27FC236}">
                    <a16:creationId xmlns:a16="http://schemas.microsoft.com/office/drawing/2014/main" id="{E415205A-F489-A325-A892-7752680421EF}"/>
                  </a:ext>
                </a:extLst>
              </p:cNvPr>
              <p:cNvPicPr/>
              <p:nvPr/>
            </p:nvPicPr>
            <p:blipFill>
              <a:blip r:embed="rId12"/>
              <a:stretch>
                <a:fillRect/>
              </a:stretch>
            </p:blipFill>
            <p:spPr>
              <a:xfrm>
                <a:off x="10113554" y="6280705"/>
                <a:ext cx="362160" cy="4982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 name="Ink 8">
                <a:extLst>
                  <a:ext uri="{FF2B5EF4-FFF2-40B4-BE49-F238E27FC236}">
                    <a16:creationId xmlns:a16="http://schemas.microsoft.com/office/drawing/2014/main" id="{E4F66833-5E54-7872-5C8C-7A4F2476334A}"/>
                  </a:ext>
                </a:extLst>
              </p14:cNvPr>
              <p14:cNvContentPartPr/>
              <p14:nvPr/>
            </p14:nvContentPartPr>
            <p14:xfrm>
              <a:off x="10100954" y="6528745"/>
              <a:ext cx="265320" cy="106200"/>
            </p14:xfrm>
          </p:contentPart>
        </mc:Choice>
        <mc:Fallback xmlns="">
          <p:pic>
            <p:nvPicPr>
              <p:cNvPr id="9" name="Ink 8">
                <a:extLst>
                  <a:ext uri="{FF2B5EF4-FFF2-40B4-BE49-F238E27FC236}">
                    <a16:creationId xmlns:a16="http://schemas.microsoft.com/office/drawing/2014/main" id="{E4F66833-5E54-7872-5C8C-7A4F2476334A}"/>
                  </a:ext>
                </a:extLst>
              </p:cNvPr>
              <p:cNvPicPr/>
              <p:nvPr/>
            </p:nvPicPr>
            <p:blipFill>
              <a:blip r:embed="rId16"/>
              <a:stretch>
                <a:fillRect/>
              </a:stretch>
            </p:blipFill>
            <p:spPr>
              <a:xfrm>
                <a:off x="10010954" y="6348745"/>
                <a:ext cx="444960" cy="465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Ink 9">
                <a:extLst>
                  <a:ext uri="{FF2B5EF4-FFF2-40B4-BE49-F238E27FC236}">
                    <a16:creationId xmlns:a16="http://schemas.microsoft.com/office/drawing/2014/main" id="{95C924B0-5962-5B84-C4C0-5F488428D3B5}"/>
                  </a:ext>
                </a:extLst>
              </p14:cNvPr>
              <p14:cNvContentPartPr/>
              <p14:nvPr/>
            </p14:nvContentPartPr>
            <p14:xfrm>
              <a:off x="4528874" y="546625"/>
              <a:ext cx="1800" cy="360"/>
            </p14:xfrm>
          </p:contentPart>
        </mc:Choice>
        <mc:Fallback xmlns="">
          <p:pic>
            <p:nvPicPr>
              <p:cNvPr id="10" name="Ink 9">
                <a:extLst>
                  <a:ext uri="{FF2B5EF4-FFF2-40B4-BE49-F238E27FC236}">
                    <a16:creationId xmlns:a16="http://schemas.microsoft.com/office/drawing/2014/main" id="{95C924B0-5962-5B84-C4C0-5F488428D3B5}"/>
                  </a:ext>
                </a:extLst>
              </p:cNvPr>
              <p:cNvPicPr/>
              <p:nvPr/>
            </p:nvPicPr>
            <p:blipFill>
              <a:blip r:embed="rId18"/>
              <a:stretch>
                <a:fillRect/>
              </a:stretch>
            </p:blipFill>
            <p:spPr>
              <a:xfrm>
                <a:off x="4519874" y="537625"/>
                <a:ext cx="19440" cy="18000"/>
              </a:xfrm>
              <a:prstGeom prst="rect">
                <a:avLst/>
              </a:prstGeom>
            </p:spPr>
          </p:pic>
        </mc:Fallback>
      </mc:AlternateContent>
      <p:sp>
        <p:nvSpPr>
          <p:cNvPr id="17" name="Oval 16">
            <a:extLst>
              <a:ext uri="{FF2B5EF4-FFF2-40B4-BE49-F238E27FC236}">
                <a16:creationId xmlns:a16="http://schemas.microsoft.com/office/drawing/2014/main" id="{51EAA52D-4D04-566D-B239-EF5BE2840244}"/>
              </a:ext>
            </a:extLst>
          </p:cNvPr>
          <p:cNvSpPr/>
          <p:nvPr/>
        </p:nvSpPr>
        <p:spPr>
          <a:xfrm>
            <a:off x="5943600" y="2590800"/>
            <a:ext cx="76200" cy="152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77FCEE8-9268-A350-9EBD-87315D61EA80}"/>
              </a:ext>
            </a:extLst>
          </p:cNvPr>
          <p:cNvSpPr/>
          <p:nvPr/>
        </p:nvSpPr>
        <p:spPr>
          <a:xfrm>
            <a:off x="6477000" y="2743200"/>
            <a:ext cx="228600" cy="76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ACF7B22B-CCDC-103F-752D-0289C69DB360}"/>
              </a:ext>
            </a:extLst>
          </p:cNvPr>
          <p:cNvGrpSpPr/>
          <p:nvPr/>
        </p:nvGrpSpPr>
        <p:grpSpPr>
          <a:xfrm>
            <a:off x="0" y="76200"/>
            <a:ext cx="11253387" cy="6705600"/>
            <a:chOff x="0" y="-12107"/>
            <a:chExt cx="11253387" cy="6386567"/>
          </a:xfrm>
        </p:grpSpPr>
        <p:pic>
          <p:nvPicPr>
            <p:cNvPr id="2" name="Picture 1">
              <a:extLst>
                <a:ext uri="{FF2B5EF4-FFF2-40B4-BE49-F238E27FC236}">
                  <a16:creationId xmlns:a16="http://schemas.microsoft.com/office/drawing/2014/main" id="{68C1A050-B61E-5D46-B491-0C6880FB4295}"/>
                </a:ext>
              </a:extLst>
            </p:cNvPr>
            <p:cNvPicPr>
              <a:picLocks noChangeAspect="1"/>
            </p:cNvPicPr>
            <p:nvPr/>
          </p:nvPicPr>
          <p:blipFill>
            <a:blip r:embed="rId19"/>
            <a:stretch>
              <a:fillRect/>
            </a:stretch>
          </p:blipFill>
          <p:spPr>
            <a:xfrm>
              <a:off x="0" y="-12107"/>
              <a:ext cx="11253387" cy="6386567"/>
            </a:xfrm>
            <a:prstGeom prst="rect">
              <a:avLst/>
            </a:prstGeom>
          </p:spPr>
        </p:pic>
        <p:sp>
          <p:nvSpPr>
            <p:cNvPr id="11" name="Oval 10">
              <a:extLst>
                <a:ext uri="{FF2B5EF4-FFF2-40B4-BE49-F238E27FC236}">
                  <a16:creationId xmlns:a16="http://schemas.microsoft.com/office/drawing/2014/main" id="{05252BE9-C44D-8989-4E18-2093948E403B}"/>
                </a:ext>
              </a:extLst>
            </p:cNvPr>
            <p:cNvSpPr/>
            <p:nvPr/>
          </p:nvSpPr>
          <p:spPr>
            <a:xfrm>
              <a:off x="1676400" y="2590800"/>
              <a:ext cx="9144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51790F4-9352-75A0-843B-CCB2FE192107}"/>
                </a:ext>
              </a:extLst>
            </p:cNvPr>
            <p:cNvSpPr/>
            <p:nvPr/>
          </p:nvSpPr>
          <p:spPr>
            <a:xfrm>
              <a:off x="4724400" y="2590800"/>
              <a:ext cx="9906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230AC0E-81D5-EBA4-5072-9224BA0B9CF1}"/>
                </a:ext>
              </a:extLst>
            </p:cNvPr>
            <p:cNvSpPr/>
            <p:nvPr/>
          </p:nvSpPr>
          <p:spPr>
            <a:xfrm>
              <a:off x="2819400" y="2819400"/>
              <a:ext cx="6096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59FDF4-DC2E-7440-828F-0A005131AC8D}"/>
                </a:ext>
              </a:extLst>
            </p:cNvPr>
            <p:cNvSpPr/>
            <p:nvPr/>
          </p:nvSpPr>
          <p:spPr>
            <a:xfrm>
              <a:off x="5791200" y="4114800"/>
              <a:ext cx="1371600"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30BEA4C-F958-7A8B-FD2A-D63B869A8ABB}"/>
                </a:ext>
              </a:extLst>
            </p:cNvPr>
            <p:cNvSpPr/>
            <p:nvPr/>
          </p:nvSpPr>
          <p:spPr>
            <a:xfrm>
              <a:off x="7239000" y="2590800"/>
              <a:ext cx="7620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0D512C-A9C3-FE4B-0AE3-4A57DEDCB237}"/>
                </a:ext>
              </a:extLst>
            </p:cNvPr>
            <p:cNvSpPr/>
            <p:nvPr/>
          </p:nvSpPr>
          <p:spPr>
            <a:xfrm>
              <a:off x="6705600" y="2514600"/>
              <a:ext cx="5334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A84D617-1A55-60AC-3B72-61F133AAF3A7}"/>
                </a:ext>
              </a:extLst>
            </p:cNvPr>
            <p:cNvSpPr/>
            <p:nvPr/>
          </p:nvSpPr>
          <p:spPr>
            <a:xfrm>
              <a:off x="6553200" y="762000"/>
              <a:ext cx="12192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61E736D3-8709-2226-F085-63629ACF65EE}"/>
              </a:ext>
            </a:extLst>
          </p:cNvPr>
          <p:cNvSpPr/>
          <p:nvPr/>
        </p:nvSpPr>
        <p:spPr>
          <a:xfrm>
            <a:off x="9881787" y="6532607"/>
            <a:ext cx="1371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AB954E2-2D74-1F43-E8B1-CC9CCD10FB65}"/>
              </a:ext>
            </a:extLst>
          </p:cNvPr>
          <p:cNvSpPr/>
          <p:nvPr/>
        </p:nvSpPr>
        <p:spPr>
          <a:xfrm>
            <a:off x="5943600" y="2787871"/>
            <a:ext cx="76200" cy="16393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74F12E2-49D8-D113-74E9-46B89058D8AF}"/>
              </a:ext>
            </a:extLst>
          </p:cNvPr>
          <p:cNvSpPr/>
          <p:nvPr/>
        </p:nvSpPr>
        <p:spPr>
          <a:xfrm>
            <a:off x="6477000" y="2951810"/>
            <a:ext cx="228600" cy="819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5306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73234E-065A-8BA2-D3AF-2CBE9C53A50E}"/>
              </a:ext>
            </a:extLst>
          </p:cNvPr>
          <p:cNvPicPr>
            <a:picLocks noChangeAspect="1"/>
          </p:cNvPicPr>
          <p:nvPr/>
        </p:nvPicPr>
        <p:blipFill>
          <a:blip r:embed="rId2"/>
          <a:stretch>
            <a:fillRect/>
          </a:stretch>
        </p:blipFill>
        <p:spPr>
          <a:xfrm>
            <a:off x="0" y="0"/>
            <a:ext cx="11277600" cy="6858000"/>
          </a:xfrm>
          <a:prstGeom prst="rect">
            <a:avLst/>
          </a:prstGeom>
        </p:spPr>
      </p:pic>
      <p:sp>
        <p:nvSpPr>
          <p:cNvPr id="2" name="Rectangle 1">
            <a:extLst>
              <a:ext uri="{FF2B5EF4-FFF2-40B4-BE49-F238E27FC236}">
                <a16:creationId xmlns:a16="http://schemas.microsoft.com/office/drawing/2014/main" id="{5B5A8DA9-7092-9019-C4D6-4AEC87B44532}"/>
              </a:ext>
            </a:extLst>
          </p:cNvPr>
          <p:cNvSpPr/>
          <p:nvPr/>
        </p:nvSpPr>
        <p:spPr>
          <a:xfrm>
            <a:off x="2590800" y="228600"/>
            <a:ext cx="1295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244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0E7C-041D-404D-ACFD-E67AB86C15A0}"/>
              </a:ext>
            </a:extLst>
          </p:cNvPr>
          <p:cNvSpPr>
            <a:spLocks noGrp="1"/>
          </p:cNvSpPr>
          <p:nvPr>
            <p:ph type="title"/>
          </p:nvPr>
        </p:nvSpPr>
        <p:spPr>
          <a:xfrm>
            <a:off x="609600" y="0"/>
            <a:ext cx="10160000" cy="914400"/>
          </a:xfrm>
        </p:spPr>
        <p:txBody>
          <a:bodyPr/>
          <a:lstStyle/>
          <a:p>
            <a:r>
              <a:rPr lang="en-US" sz="3600" dirty="0"/>
              <a:t>Plan 1A - Summary of Changes</a:t>
            </a:r>
          </a:p>
        </p:txBody>
      </p:sp>
      <p:sp>
        <p:nvSpPr>
          <p:cNvPr id="3" name="Content Placeholder 2">
            <a:extLst>
              <a:ext uri="{FF2B5EF4-FFF2-40B4-BE49-F238E27FC236}">
                <a16:creationId xmlns:a16="http://schemas.microsoft.com/office/drawing/2014/main" id="{5813FE84-0C7E-4747-BFA9-BFF4A53E32ED}"/>
              </a:ext>
            </a:extLst>
          </p:cNvPr>
          <p:cNvSpPr>
            <a:spLocks noGrp="1"/>
          </p:cNvSpPr>
          <p:nvPr>
            <p:ph idx="1"/>
          </p:nvPr>
        </p:nvSpPr>
        <p:spPr>
          <a:xfrm>
            <a:off x="0" y="762000"/>
            <a:ext cx="11277600" cy="6019801"/>
          </a:xfrm>
        </p:spPr>
        <p:txBody>
          <a:bodyPr numCol="2">
            <a:normAutofit fontScale="25000" lnSpcReduction="20000"/>
          </a:bodyPr>
          <a:lstStyle/>
          <a:p>
            <a:endParaRPr lang="en-US" sz="7200" b="1" dirty="0"/>
          </a:p>
          <a:p>
            <a:r>
              <a:rPr lang="en-US" sz="7200" b="1" dirty="0"/>
              <a:t>SMD 1</a:t>
            </a:r>
            <a:r>
              <a:rPr lang="en-US" sz="7200" dirty="0"/>
              <a:t> gains population from </a:t>
            </a:r>
            <a:r>
              <a:rPr lang="en-US" sz="7200" b="1" dirty="0"/>
              <a:t>SMD 6 </a:t>
            </a:r>
            <a:r>
              <a:rPr lang="en-US" sz="7200" dirty="0"/>
              <a:t>in the SW	</a:t>
            </a:r>
          </a:p>
          <a:p>
            <a:pPr lvl="2"/>
            <a:r>
              <a:rPr lang="en-US" sz="7200" u="sng" dirty="0"/>
              <a:t>Precinct 272 </a:t>
            </a:r>
            <a:endParaRPr lang="en-US" sz="7200" dirty="0"/>
          </a:p>
          <a:p>
            <a:r>
              <a:rPr lang="en-US" sz="7200" b="1" dirty="0"/>
              <a:t>SMD 1</a:t>
            </a:r>
            <a:r>
              <a:rPr lang="en-US" sz="7200" dirty="0"/>
              <a:t> loses population to </a:t>
            </a:r>
            <a:r>
              <a:rPr lang="en-US" sz="7200" b="1" dirty="0"/>
              <a:t>SMD 2</a:t>
            </a:r>
            <a:r>
              <a:rPr lang="en-US" sz="7200" dirty="0"/>
              <a:t> in the North </a:t>
            </a:r>
          </a:p>
          <a:p>
            <a:pPr lvl="2"/>
            <a:r>
              <a:rPr lang="en-US" sz="7200" u="sng" dirty="0"/>
              <a:t>Precincts 321, 571, 779</a:t>
            </a:r>
          </a:p>
          <a:p>
            <a:r>
              <a:rPr lang="en-US" sz="7200" b="1" dirty="0"/>
              <a:t>SMD 2 </a:t>
            </a:r>
            <a:r>
              <a:rPr lang="en-US" sz="7200" dirty="0"/>
              <a:t>gains population from </a:t>
            </a:r>
            <a:r>
              <a:rPr lang="en-US" sz="7200" b="1" dirty="0"/>
              <a:t>SMD 1</a:t>
            </a:r>
            <a:r>
              <a:rPr lang="en-US" sz="7200" dirty="0"/>
              <a:t> in Central South</a:t>
            </a:r>
          </a:p>
          <a:p>
            <a:pPr lvl="2"/>
            <a:r>
              <a:rPr lang="en-US" sz="7200" u="sng" dirty="0"/>
              <a:t>Precincts 321, 571, 779 </a:t>
            </a:r>
            <a:r>
              <a:rPr lang="en-US" sz="7200" dirty="0"/>
              <a:t>	</a:t>
            </a:r>
            <a:endParaRPr lang="en-US" sz="7200" u="sng" dirty="0"/>
          </a:p>
          <a:p>
            <a:r>
              <a:rPr lang="en-US" sz="7200" b="1" dirty="0"/>
              <a:t>SMD 3 </a:t>
            </a:r>
            <a:r>
              <a:rPr lang="en-US" sz="7200" dirty="0"/>
              <a:t>loses population to </a:t>
            </a:r>
            <a:r>
              <a:rPr lang="en-US" sz="7200" b="1" dirty="0"/>
              <a:t>SMD 4</a:t>
            </a:r>
            <a:r>
              <a:rPr lang="en-US" sz="7200" dirty="0"/>
              <a:t> in the NW</a:t>
            </a:r>
          </a:p>
          <a:p>
            <a:pPr lvl="2"/>
            <a:r>
              <a:rPr lang="en-US" sz="7200" u="sng" dirty="0"/>
              <a:t>Precinct 247</a:t>
            </a:r>
          </a:p>
          <a:p>
            <a:r>
              <a:rPr lang="en-US" sz="7200" b="1" dirty="0"/>
              <a:t>SMD 3 </a:t>
            </a:r>
            <a:r>
              <a:rPr lang="en-US" sz="7200" dirty="0"/>
              <a:t>gains population from </a:t>
            </a:r>
            <a:r>
              <a:rPr lang="en-US" sz="7200" b="1" dirty="0"/>
              <a:t>SMD 9</a:t>
            </a:r>
            <a:r>
              <a:rPr lang="en-US" sz="7200" dirty="0"/>
              <a:t> in the SW	</a:t>
            </a:r>
          </a:p>
          <a:p>
            <a:pPr lvl="2"/>
            <a:r>
              <a:rPr lang="en-US" sz="7200" u="sng" dirty="0"/>
              <a:t>Precincts 131, 867 </a:t>
            </a:r>
          </a:p>
          <a:p>
            <a:r>
              <a:rPr lang="en-US" sz="7200" b="1" dirty="0"/>
              <a:t>SMD 3 </a:t>
            </a:r>
            <a:r>
              <a:rPr lang="en-US" sz="7200" dirty="0"/>
              <a:t>gains population from </a:t>
            </a:r>
            <a:r>
              <a:rPr lang="en-US" sz="7200" b="1" dirty="0"/>
              <a:t>SMD 8</a:t>
            </a:r>
            <a:r>
              <a:rPr lang="en-US" sz="7200" dirty="0"/>
              <a:t> in the NW	</a:t>
            </a:r>
          </a:p>
          <a:p>
            <a:pPr lvl="2"/>
            <a:r>
              <a:rPr lang="en-US" sz="7200" u="sng" dirty="0"/>
              <a:t>Precinct 123 </a:t>
            </a:r>
          </a:p>
          <a:p>
            <a:r>
              <a:rPr lang="en-US" sz="7200" b="1" dirty="0"/>
              <a:t>SMD 4 </a:t>
            </a:r>
            <a:r>
              <a:rPr lang="en-US" sz="7200" dirty="0"/>
              <a:t>gains population from </a:t>
            </a:r>
            <a:r>
              <a:rPr lang="en-US" sz="7200" b="1" dirty="0"/>
              <a:t>SMD 3 </a:t>
            </a:r>
            <a:r>
              <a:rPr lang="en-US" sz="7200" dirty="0"/>
              <a:t>in the North</a:t>
            </a:r>
            <a:endParaRPr lang="en-US" sz="7200" b="1" dirty="0"/>
          </a:p>
          <a:p>
            <a:pPr lvl="2"/>
            <a:r>
              <a:rPr lang="en-US" sz="7200" u="sng" dirty="0"/>
              <a:t>Precinct 247</a:t>
            </a:r>
            <a:endParaRPr lang="en-US" sz="2200" b="1" dirty="0"/>
          </a:p>
          <a:p>
            <a:endParaRPr lang="en-US" sz="7200" b="1" dirty="0"/>
          </a:p>
          <a:p>
            <a:endParaRPr lang="en-US" sz="7200" b="1" dirty="0"/>
          </a:p>
          <a:p>
            <a:endParaRPr lang="en-US" sz="7200" b="1" dirty="0"/>
          </a:p>
          <a:p>
            <a:endParaRPr lang="en-US" sz="7200" b="1" dirty="0"/>
          </a:p>
          <a:p>
            <a:r>
              <a:rPr lang="en-US" sz="7200" b="1" dirty="0"/>
              <a:t>SMD 5</a:t>
            </a:r>
            <a:r>
              <a:rPr lang="en-US" sz="7200" dirty="0"/>
              <a:t> gains population from </a:t>
            </a:r>
            <a:r>
              <a:rPr lang="en-US" sz="7200" b="1" dirty="0"/>
              <a:t>SMD 8</a:t>
            </a:r>
            <a:r>
              <a:rPr lang="en-US" sz="7200" dirty="0"/>
              <a:t> in the NW</a:t>
            </a:r>
            <a:endParaRPr lang="en-US" sz="7200" b="1" dirty="0"/>
          </a:p>
          <a:p>
            <a:pPr lvl="2"/>
            <a:r>
              <a:rPr lang="en-US" sz="7200" u="sng" dirty="0"/>
              <a:t>Precincts 177, 895</a:t>
            </a:r>
          </a:p>
          <a:p>
            <a:r>
              <a:rPr lang="en-US" sz="7200" b="1" dirty="0"/>
              <a:t>SMD 6 </a:t>
            </a:r>
            <a:r>
              <a:rPr lang="en-US" sz="7200" dirty="0"/>
              <a:t>loses population to </a:t>
            </a:r>
            <a:r>
              <a:rPr lang="en-US" sz="7200" b="1" dirty="0"/>
              <a:t>SMD 7</a:t>
            </a:r>
            <a:r>
              <a:rPr lang="en-US" sz="7200" dirty="0"/>
              <a:t> in the West and Central South</a:t>
            </a:r>
          </a:p>
          <a:p>
            <a:pPr lvl="2"/>
            <a:r>
              <a:rPr lang="en-US" sz="7200" u="sng" dirty="0"/>
              <a:t>Precincts 814, 1126, 487 </a:t>
            </a:r>
          </a:p>
          <a:p>
            <a:r>
              <a:rPr lang="en-US" sz="7200" b="1" dirty="0"/>
              <a:t>SMD 6</a:t>
            </a:r>
            <a:r>
              <a:rPr lang="en-US" sz="7200" dirty="0"/>
              <a:t> loses population to </a:t>
            </a:r>
            <a:r>
              <a:rPr lang="en-US" sz="7200" b="1" dirty="0"/>
              <a:t>SMD 1</a:t>
            </a:r>
            <a:r>
              <a:rPr lang="en-US" sz="7200" dirty="0"/>
              <a:t> in the East</a:t>
            </a:r>
          </a:p>
          <a:p>
            <a:pPr lvl="2"/>
            <a:r>
              <a:rPr lang="en-US" sz="7200" u="sng" dirty="0"/>
              <a:t>Precinct 272</a:t>
            </a:r>
          </a:p>
          <a:p>
            <a:r>
              <a:rPr lang="en-US" sz="7200" b="1" dirty="0"/>
              <a:t>SMD 7 </a:t>
            </a:r>
            <a:r>
              <a:rPr lang="en-US" sz="7200" dirty="0"/>
              <a:t>gains population from </a:t>
            </a:r>
            <a:r>
              <a:rPr lang="en-US" sz="7200" b="1" dirty="0"/>
              <a:t>SMD 6 </a:t>
            </a:r>
            <a:r>
              <a:rPr lang="en-US" sz="7200" dirty="0"/>
              <a:t>in the North</a:t>
            </a:r>
            <a:endParaRPr lang="en-US" sz="7200" b="1" dirty="0"/>
          </a:p>
          <a:p>
            <a:pPr lvl="2"/>
            <a:r>
              <a:rPr lang="en-US" sz="7200" u="sng" dirty="0"/>
              <a:t>Precincts 814, 1126, 487 </a:t>
            </a:r>
          </a:p>
          <a:p>
            <a:r>
              <a:rPr lang="en-US" sz="7200" b="1" dirty="0"/>
              <a:t>SMD 8 </a:t>
            </a:r>
            <a:r>
              <a:rPr lang="en-US" sz="7200" dirty="0"/>
              <a:t>loses population to </a:t>
            </a:r>
            <a:r>
              <a:rPr lang="en-US" sz="7200" b="1" dirty="0"/>
              <a:t>SMD 5</a:t>
            </a:r>
            <a:r>
              <a:rPr lang="en-US" sz="7200" dirty="0"/>
              <a:t> in the W and S</a:t>
            </a:r>
          </a:p>
          <a:p>
            <a:pPr lvl="2"/>
            <a:r>
              <a:rPr lang="en-US" sz="7200" u="sng" dirty="0"/>
              <a:t>Precincts 177, 895</a:t>
            </a:r>
          </a:p>
          <a:p>
            <a:r>
              <a:rPr lang="en-US" sz="7200" b="1" dirty="0"/>
              <a:t>SMD 8 </a:t>
            </a:r>
            <a:r>
              <a:rPr lang="en-US" sz="7200" dirty="0"/>
              <a:t>loses population to </a:t>
            </a:r>
            <a:r>
              <a:rPr lang="en-US" sz="7200" b="1" dirty="0"/>
              <a:t>SMD 3</a:t>
            </a:r>
            <a:r>
              <a:rPr lang="en-US" sz="7200" dirty="0"/>
              <a:t> in SW</a:t>
            </a:r>
          </a:p>
          <a:p>
            <a:pPr lvl="2"/>
            <a:r>
              <a:rPr lang="en-US" sz="7200" u="sng" dirty="0"/>
              <a:t>Precinct 123</a:t>
            </a:r>
          </a:p>
          <a:p>
            <a:r>
              <a:rPr lang="en-US" sz="7200" b="1" dirty="0"/>
              <a:t>SMD 9</a:t>
            </a:r>
            <a:r>
              <a:rPr lang="en-US" sz="7200" dirty="0"/>
              <a:t> loses population to </a:t>
            </a:r>
            <a:r>
              <a:rPr lang="en-US" sz="7200" b="1" dirty="0"/>
              <a:t>SMD 3 </a:t>
            </a:r>
            <a:r>
              <a:rPr lang="en-US" sz="7200" dirty="0"/>
              <a:t>in the SE</a:t>
            </a:r>
          </a:p>
          <a:p>
            <a:pPr lvl="2"/>
            <a:r>
              <a:rPr lang="en-US" sz="7200" u="sng" dirty="0"/>
              <a:t>Precincts 131, 867</a:t>
            </a:r>
          </a:p>
          <a:p>
            <a:pPr marL="777240" lvl="2" indent="0">
              <a:buNone/>
            </a:pPr>
            <a:endParaRPr lang="en-US" sz="2100" u="sng" dirty="0"/>
          </a:p>
          <a:p>
            <a:pPr lvl="2"/>
            <a:endParaRPr lang="en-US" sz="1800" u="sng" dirty="0"/>
          </a:p>
          <a:p>
            <a:pPr marL="777240" lvl="2" indent="0">
              <a:buNone/>
            </a:pPr>
            <a:endParaRPr lang="en-US" sz="1800" u="sng" dirty="0"/>
          </a:p>
          <a:p>
            <a:pPr lvl="2"/>
            <a:endParaRPr lang="en-US" sz="1800" u="sng" dirty="0"/>
          </a:p>
          <a:p>
            <a:pPr lvl="2"/>
            <a:endParaRPr lang="en-US" sz="1800" dirty="0"/>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D8E869E-E70E-EAD1-7E35-45D3A7B30269}"/>
                  </a:ext>
                </a:extLst>
              </p14:cNvPr>
              <p14:cNvContentPartPr/>
              <p14:nvPr/>
            </p14:nvContentPartPr>
            <p14:xfrm>
              <a:off x="4563074" y="2221627"/>
              <a:ext cx="360" cy="360"/>
            </p14:xfrm>
          </p:contentPart>
        </mc:Choice>
        <mc:Fallback xmlns="">
          <p:pic>
            <p:nvPicPr>
              <p:cNvPr id="4" name="Ink 3">
                <a:extLst>
                  <a:ext uri="{FF2B5EF4-FFF2-40B4-BE49-F238E27FC236}">
                    <a16:creationId xmlns:a16="http://schemas.microsoft.com/office/drawing/2014/main" id="{CD8E869E-E70E-EAD1-7E35-45D3A7B30269}"/>
                  </a:ext>
                </a:extLst>
              </p:cNvPr>
              <p:cNvPicPr/>
              <p:nvPr/>
            </p:nvPicPr>
            <p:blipFill>
              <a:blip r:embed="rId3"/>
              <a:stretch>
                <a:fillRect/>
              </a:stretch>
            </p:blipFill>
            <p:spPr>
              <a:xfrm>
                <a:off x="4527434" y="2185987"/>
                <a:ext cx="72000" cy="72000"/>
              </a:xfrm>
              <a:prstGeom prst="rect">
                <a:avLst/>
              </a:prstGeom>
            </p:spPr>
          </p:pic>
        </mc:Fallback>
      </mc:AlternateContent>
      <p:sp>
        <p:nvSpPr>
          <p:cNvPr id="8" name="Rectangle 7">
            <a:extLst>
              <a:ext uri="{FF2B5EF4-FFF2-40B4-BE49-F238E27FC236}">
                <a16:creationId xmlns:a16="http://schemas.microsoft.com/office/drawing/2014/main" id="{29759844-665D-3658-A097-37E02837B191}"/>
              </a:ext>
            </a:extLst>
          </p:cNvPr>
          <p:cNvSpPr/>
          <p:nvPr/>
        </p:nvSpPr>
        <p:spPr>
          <a:xfrm>
            <a:off x="5689600" y="4343400"/>
            <a:ext cx="5029200"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6487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047DE9-B009-F934-3B97-A84459CB1838}"/>
              </a:ext>
            </a:extLst>
          </p:cNvPr>
          <p:cNvSpPr/>
          <p:nvPr/>
        </p:nvSpPr>
        <p:spPr>
          <a:xfrm>
            <a:off x="6858000" y="6096000"/>
            <a:ext cx="3657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p&#10;&#10;Description automatically generated">
            <a:extLst>
              <a:ext uri="{FF2B5EF4-FFF2-40B4-BE49-F238E27FC236}">
                <a16:creationId xmlns:a16="http://schemas.microsoft.com/office/drawing/2014/main" id="{47902770-95DE-1757-D2A9-8C10054ACB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58" t="2807" r="1047" b="2222"/>
          <a:stretch/>
        </p:blipFill>
        <p:spPr>
          <a:xfrm>
            <a:off x="0" y="25400"/>
            <a:ext cx="11277600" cy="6756400"/>
          </a:xfrm>
          <a:prstGeom prst="rect">
            <a:avLst/>
          </a:prstGeom>
        </p:spPr>
      </p:pic>
      <p:sp>
        <p:nvSpPr>
          <p:cNvPr id="4" name="TextBox 3">
            <a:extLst>
              <a:ext uri="{FF2B5EF4-FFF2-40B4-BE49-F238E27FC236}">
                <a16:creationId xmlns:a16="http://schemas.microsoft.com/office/drawing/2014/main" id="{DCA31070-E23A-15B6-09E5-B86DC64741BB}"/>
              </a:ext>
            </a:extLst>
          </p:cNvPr>
          <p:cNvSpPr txBox="1"/>
          <p:nvPr/>
        </p:nvSpPr>
        <p:spPr>
          <a:xfrm>
            <a:off x="8686800" y="4793040"/>
            <a:ext cx="2286000" cy="1569660"/>
          </a:xfrm>
          <a:prstGeom prst="rect">
            <a:avLst/>
          </a:prstGeom>
          <a:noFill/>
        </p:spPr>
        <p:txBody>
          <a:bodyPr wrap="square" rtlCol="0">
            <a:spAutoFit/>
          </a:bodyPr>
          <a:lstStyle/>
          <a:p>
            <a:r>
              <a:rPr lang="en-US" sz="3200" b="1" dirty="0"/>
              <a:t>PLAN 1 A – SMD 8 CHANGES</a:t>
            </a:r>
          </a:p>
        </p:txBody>
      </p:sp>
      <p:sp>
        <p:nvSpPr>
          <p:cNvPr id="8" name="TextBox 7">
            <a:extLst>
              <a:ext uri="{FF2B5EF4-FFF2-40B4-BE49-F238E27FC236}">
                <a16:creationId xmlns:a16="http://schemas.microsoft.com/office/drawing/2014/main" id="{A521CB96-2C94-334A-0283-4952032CF621}"/>
              </a:ext>
            </a:extLst>
          </p:cNvPr>
          <p:cNvSpPr txBox="1"/>
          <p:nvPr/>
        </p:nvSpPr>
        <p:spPr>
          <a:xfrm>
            <a:off x="1295400" y="228600"/>
            <a:ext cx="3962400" cy="369332"/>
          </a:xfrm>
          <a:prstGeom prst="rect">
            <a:avLst/>
          </a:prstGeom>
          <a:solidFill>
            <a:schemeClr val="bg1"/>
          </a:solidFill>
        </p:spPr>
        <p:txBody>
          <a:bodyPr wrap="square" rtlCol="0">
            <a:spAutoFit/>
          </a:bodyPr>
          <a:lstStyle/>
          <a:p>
            <a:endParaRPr lang="en-US" dirty="0"/>
          </a:p>
        </p:txBody>
      </p:sp>
      <p:sp>
        <p:nvSpPr>
          <p:cNvPr id="9" name="Oval 8">
            <a:extLst>
              <a:ext uri="{FF2B5EF4-FFF2-40B4-BE49-F238E27FC236}">
                <a16:creationId xmlns:a16="http://schemas.microsoft.com/office/drawing/2014/main" id="{085F8EA2-1E61-C400-3E07-DA2344F21164}"/>
              </a:ext>
            </a:extLst>
          </p:cNvPr>
          <p:cNvSpPr/>
          <p:nvPr/>
        </p:nvSpPr>
        <p:spPr>
          <a:xfrm>
            <a:off x="2286000" y="5185455"/>
            <a:ext cx="914400" cy="7848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9FC6596-7CB9-5BAA-F1C8-1FCA9DE02B44}"/>
              </a:ext>
            </a:extLst>
          </p:cNvPr>
          <p:cNvSpPr/>
          <p:nvPr/>
        </p:nvSpPr>
        <p:spPr>
          <a:xfrm flipH="1">
            <a:off x="381000" y="5519180"/>
            <a:ext cx="76200" cy="320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1AAAF4D-F189-7114-7EE9-94169BAC75B1}"/>
              </a:ext>
            </a:extLst>
          </p:cNvPr>
          <p:cNvSpPr/>
          <p:nvPr/>
        </p:nvSpPr>
        <p:spPr>
          <a:xfrm>
            <a:off x="1828800" y="5791200"/>
            <a:ext cx="457200" cy="53295"/>
          </a:xfrm>
          <a:prstGeom prst="ellipse">
            <a:avLst/>
          </a:prstGeom>
          <a:noFill/>
          <a:ln>
            <a:solidFill>
              <a:srgbClr val="2428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307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268063-91CD-781A-E20B-6E5691F652BB}"/>
              </a:ext>
            </a:extLst>
          </p:cNvPr>
          <p:cNvSpPr>
            <a:spLocks noGrp="1"/>
          </p:cNvSpPr>
          <p:nvPr>
            <p:ph type="title"/>
          </p:nvPr>
        </p:nvSpPr>
        <p:spPr/>
        <p:txBody>
          <a:bodyPr/>
          <a:lstStyle/>
          <a:p>
            <a:r>
              <a:rPr lang="en-US" dirty="0"/>
              <a:t>Move from SMD 8 to</a:t>
            </a:r>
            <a:br>
              <a:rPr lang="en-US" dirty="0"/>
            </a:br>
            <a:r>
              <a:rPr lang="en-US" dirty="0"/>
              <a:t>SMD 3</a:t>
            </a:r>
          </a:p>
        </p:txBody>
      </p:sp>
      <p:pic>
        <p:nvPicPr>
          <p:cNvPr id="6" name="Picture 5" descr="Diagram, schematic&#10;&#10;Description automatically generated">
            <a:extLst>
              <a:ext uri="{FF2B5EF4-FFF2-40B4-BE49-F238E27FC236}">
                <a16:creationId xmlns:a16="http://schemas.microsoft.com/office/drawing/2014/main" id="{7EBA21CB-48E5-07F8-DAD1-FEA512DA3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46538"/>
            <a:ext cx="9289898" cy="6564923"/>
          </a:xfrm>
          <a:prstGeom prst="rect">
            <a:avLst/>
          </a:prstGeom>
        </p:spPr>
      </p:pic>
    </p:spTree>
    <p:extLst>
      <p:ext uri="{BB962C8B-B14F-4D97-AF65-F5344CB8AC3E}">
        <p14:creationId xmlns:p14="http://schemas.microsoft.com/office/powerpoint/2010/main" val="37669418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021F-38BF-7B27-DF7D-EC3D21287095}"/>
              </a:ext>
            </a:extLst>
          </p:cNvPr>
          <p:cNvSpPr>
            <a:spLocks noGrp="1"/>
          </p:cNvSpPr>
          <p:nvPr>
            <p:ph type="title"/>
          </p:nvPr>
        </p:nvSpPr>
        <p:spPr/>
        <p:txBody>
          <a:bodyPr/>
          <a:lstStyle/>
          <a:p>
            <a:r>
              <a:rPr lang="en-US" dirty="0"/>
              <a:t>Questions and Answers</a:t>
            </a:r>
          </a:p>
        </p:txBody>
      </p:sp>
    </p:spTree>
    <p:extLst>
      <p:ext uri="{BB962C8B-B14F-4D97-AF65-F5344CB8AC3E}">
        <p14:creationId xmlns:p14="http://schemas.microsoft.com/office/powerpoint/2010/main" val="782484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021F-38BF-7B27-DF7D-EC3D21287095}"/>
              </a:ext>
            </a:extLst>
          </p:cNvPr>
          <p:cNvSpPr>
            <a:spLocks noGrp="1"/>
          </p:cNvSpPr>
          <p:nvPr>
            <p:ph type="title"/>
          </p:nvPr>
        </p:nvSpPr>
        <p:spPr/>
        <p:txBody>
          <a:bodyPr/>
          <a:lstStyle/>
          <a:p>
            <a:r>
              <a:rPr lang="en-US" dirty="0"/>
              <a:t>Timeline and Next Steps</a:t>
            </a:r>
          </a:p>
        </p:txBody>
      </p:sp>
    </p:spTree>
    <p:extLst>
      <p:ext uri="{BB962C8B-B14F-4D97-AF65-F5344CB8AC3E}">
        <p14:creationId xmlns:p14="http://schemas.microsoft.com/office/powerpoint/2010/main" val="1022176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a:extLst>
              <a:ext uri="{FF2B5EF4-FFF2-40B4-BE49-F238E27FC236}">
                <a16:creationId xmlns:a16="http://schemas.microsoft.com/office/drawing/2014/main" id="{423C728F-347B-4757-8B0F-14144A623C1E}"/>
              </a:ext>
            </a:extLst>
          </p:cNvPr>
          <p:cNvGraphicFramePr>
            <a:graphicFrameLocks noChangeAspect="1"/>
          </p:cNvGraphicFramePr>
          <p:nvPr/>
        </p:nvGraphicFramePr>
        <p:xfrm>
          <a:off x="5481638" y="3241675"/>
          <a:ext cx="1227137" cy="373063"/>
        </p:xfrm>
        <a:graphic>
          <a:graphicData uri="http://schemas.openxmlformats.org/presentationml/2006/ole">
            <mc:AlternateContent xmlns:mc="http://schemas.openxmlformats.org/markup-compatibility/2006">
              <mc:Choice xmlns:v="urn:schemas-microsoft-com:vml" Requires="v">
                <p:oleObj name="Worksheet" r:id="rId2" imgW="1226997" imgH="373301" progId="Excel.Sheet.12">
                  <p:embed/>
                </p:oleObj>
              </mc:Choice>
              <mc:Fallback>
                <p:oleObj name="Worksheet" r:id="rId2" imgW="1226997" imgH="373301" progId="Excel.Sheet.12">
                  <p:embed/>
                  <p:pic>
                    <p:nvPicPr>
                      <p:cNvPr id="12" name="Object 11">
                        <a:extLst>
                          <a:ext uri="{FF2B5EF4-FFF2-40B4-BE49-F238E27FC236}">
                            <a16:creationId xmlns:a16="http://schemas.microsoft.com/office/drawing/2014/main" id="{423C728F-347B-4757-8B0F-14144A623C1E}"/>
                          </a:ext>
                        </a:extLst>
                      </p:cNvPr>
                      <p:cNvPicPr/>
                      <p:nvPr/>
                    </p:nvPicPr>
                    <p:blipFill>
                      <a:blip r:embed="rId3"/>
                      <a:stretch>
                        <a:fillRect/>
                      </a:stretch>
                    </p:blipFill>
                    <p:spPr>
                      <a:xfrm>
                        <a:off x="5481638" y="3241675"/>
                        <a:ext cx="1227137" cy="373063"/>
                      </a:xfrm>
                      <a:prstGeom prst="rect">
                        <a:avLst/>
                      </a:prstGeom>
                    </p:spPr>
                  </p:pic>
                </p:oleObj>
              </mc:Fallback>
            </mc:AlternateContent>
          </a:graphicData>
        </a:graphic>
      </p:graphicFrame>
      <p:graphicFrame>
        <p:nvGraphicFramePr>
          <p:cNvPr id="14" name="Table 14">
            <a:extLst>
              <a:ext uri="{FF2B5EF4-FFF2-40B4-BE49-F238E27FC236}">
                <a16:creationId xmlns:a16="http://schemas.microsoft.com/office/drawing/2014/main" id="{EDA6B48D-8F06-4464-B3C7-8B812410429E}"/>
              </a:ext>
            </a:extLst>
          </p:cNvPr>
          <p:cNvGraphicFramePr>
            <a:graphicFrameLocks noGrp="1"/>
          </p:cNvGraphicFramePr>
          <p:nvPr>
            <p:extLst>
              <p:ext uri="{D42A27DB-BD31-4B8C-83A1-F6EECF244321}">
                <p14:modId xmlns:p14="http://schemas.microsoft.com/office/powerpoint/2010/main" val="1183860616"/>
              </p:ext>
            </p:extLst>
          </p:nvPr>
        </p:nvGraphicFramePr>
        <p:xfrm>
          <a:off x="304800" y="996950"/>
          <a:ext cx="10591800" cy="5235575"/>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124966273"/>
                    </a:ext>
                  </a:extLst>
                </a:gridCol>
                <a:gridCol w="3581400">
                  <a:extLst>
                    <a:ext uri="{9D8B030D-6E8A-4147-A177-3AD203B41FA5}">
                      <a16:colId xmlns:a16="http://schemas.microsoft.com/office/drawing/2014/main" val="113878218"/>
                    </a:ext>
                  </a:extLst>
                </a:gridCol>
                <a:gridCol w="4114800">
                  <a:extLst>
                    <a:ext uri="{9D8B030D-6E8A-4147-A177-3AD203B41FA5}">
                      <a16:colId xmlns:a16="http://schemas.microsoft.com/office/drawing/2014/main" val="925134884"/>
                    </a:ext>
                  </a:extLst>
                </a:gridCol>
              </a:tblGrid>
              <a:tr h="799835">
                <a:tc>
                  <a:txBody>
                    <a:bodyPr/>
                    <a:lstStyle/>
                    <a:p>
                      <a:r>
                        <a:rPr lang="en-US" dirty="0"/>
                        <a:t>Date</a:t>
                      </a:r>
                    </a:p>
                  </a:txBody>
                  <a:tcPr/>
                </a:tc>
                <a:tc>
                  <a:txBody>
                    <a:bodyPr/>
                    <a:lstStyle/>
                    <a:p>
                      <a:r>
                        <a:rPr lang="en-US" dirty="0"/>
                        <a:t>Meeting</a:t>
                      </a:r>
                    </a:p>
                  </a:txBody>
                  <a:tcPr/>
                </a:tc>
                <a:tc>
                  <a:txBody>
                    <a:bodyPr/>
                    <a:lstStyle/>
                    <a:p>
                      <a:r>
                        <a:rPr lang="en-US" dirty="0"/>
                        <a:t>Action</a:t>
                      </a:r>
                    </a:p>
                  </a:txBody>
                  <a:tcPr/>
                </a:tc>
                <a:extLst>
                  <a:ext uri="{0D108BD9-81ED-4DB2-BD59-A6C34878D82A}">
                    <a16:rowId xmlns:a16="http://schemas.microsoft.com/office/drawing/2014/main" val="271039906"/>
                  </a:ext>
                </a:extLst>
              </a:tr>
              <a:tr h="1076551">
                <a:tc>
                  <a:txBody>
                    <a:bodyPr/>
                    <a:lstStyle/>
                    <a:p>
                      <a:pPr marL="0" marR="0" algn="l">
                        <a:lnSpc>
                          <a:spcPct val="107000"/>
                        </a:lnSpc>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January – February 2023</a:t>
                      </a:r>
                      <a:endParaRPr lang="en-US" sz="24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Redistricting Community Forums in each Single Member District</a:t>
                      </a:r>
                    </a:p>
                  </a:txBody>
                  <a:tcPr marL="68580" marR="68580" marT="0" marB="0"/>
                </a:tc>
                <a:tc>
                  <a:txBody>
                    <a:bodyPr/>
                    <a:lstStyle/>
                    <a:p>
                      <a:pPr marL="0" marR="0" algn="l">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Legal team and demographer present maps to the public and accept comments on maps</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4783730"/>
                  </a:ext>
                </a:extLst>
              </a:tr>
              <a:tr h="2164548">
                <a:tc>
                  <a:txBody>
                    <a:bodyPr/>
                    <a:lstStyle/>
                    <a:p>
                      <a:pPr marL="0" marR="0" algn="l">
                        <a:lnSpc>
                          <a:spcPct val="107000"/>
                        </a:lnSpc>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February 15, 2023</a:t>
                      </a:r>
                      <a:endParaRPr lang="en-US" sz="2400" b="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Regular or Special Board Meeting on Redistricting</a:t>
                      </a: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Formal public hearing on maps; Board receives summary of website and single member district community forum public comments on maps; Board receives vote dilution/retrogression analysis</a:t>
                      </a:r>
                    </a:p>
                  </a:txBody>
                  <a:tcPr marL="68580" marR="68580" marT="0" marB="0"/>
                </a:tc>
                <a:extLst>
                  <a:ext uri="{0D108BD9-81ED-4DB2-BD59-A6C34878D82A}">
                    <a16:rowId xmlns:a16="http://schemas.microsoft.com/office/drawing/2014/main" val="3719253408"/>
                  </a:ext>
                </a:extLst>
              </a:tr>
              <a:tr h="1194641">
                <a:tc>
                  <a:txBody>
                    <a:bodyPr/>
                    <a:lstStyle/>
                    <a:p>
                      <a:pPr marL="0" marR="0" algn="l">
                        <a:lnSpc>
                          <a:spcPct val="107000"/>
                        </a:lnSpc>
                        <a:spcBef>
                          <a:spcPts val="0"/>
                        </a:spcBef>
                        <a:spcAft>
                          <a:spcPts val="0"/>
                        </a:spcAft>
                      </a:pPr>
                      <a:r>
                        <a:rPr lang="en-US" sz="1800" b="1" dirty="0">
                          <a:effectLst/>
                          <a:latin typeface="+mn-lt"/>
                          <a:ea typeface="Calibri" panose="020F0502020204030204" pitchFamily="34" charset="0"/>
                          <a:cs typeface="Times New Roman" panose="02020603050405020304" pitchFamily="18" charset="0"/>
                        </a:rPr>
                        <a:t>April 19, 2023</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mn-lt"/>
                          <a:ea typeface="Calibri" panose="020F0502020204030204" pitchFamily="34" charset="0"/>
                          <a:cs typeface="Times New Roman" panose="02020603050405020304" pitchFamily="18" charset="0"/>
                        </a:rPr>
                        <a:t>Special Board Meeting on Redistricting</a:t>
                      </a:r>
                    </a:p>
                    <a:p>
                      <a:pPr marL="0" marR="0" algn="l">
                        <a:lnSpc>
                          <a:spcPct val="107000"/>
                        </a:lnSpc>
                        <a:spcBef>
                          <a:spcPts val="0"/>
                        </a:spcBef>
                        <a:spcAft>
                          <a:spcPts val="0"/>
                        </a:spcAft>
                      </a:pPr>
                      <a:endParaRPr lang="en-US" sz="24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1800" dirty="0">
                          <a:effectLst/>
                          <a:latin typeface="+mn-lt"/>
                          <a:ea typeface="Calibri" panose="020F0502020204030204" pitchFamily="34" charset="0"/>
                          <a:cs typeface="Times New Roman" panose="02020603050405020304" pitchFamily="18" charset="0"/>
                        </a:rPr>
                        <a:t>Discuss and consider final maps; Adopt final map (6 months prior to November 2023 election)</a:t>
                      </a:r>
                    </a:p>
                  </a:txBody>
                  <a:tcPr marL="68580" marR="68580" marT="0" marB="0"/>
                </a:tc>
                <a:extLst>
                  <a:ext uri="{0D108BD9-81ED-4DB2-BD59-A6C34878D82A}">
                    <a16:rowId xmlns:a16="http://schemas.microsoft.com/office/drawing/2014/main" val="3838366951"/>
                  </a:ext>
                </a:extLst>
              </a:tr>
            </a:tbl>
          </a:graphicData>
        </a:graphic>
      </p:graphicFrame>
      <p:sp>
        <p:nvSpPr>
          <p:cNvPr id="2" name="Title 1">
            <a:extLst>
              <a:ext uri="{FF2B5EF4-FFF2-40B4-BE49-F238E27FC236}">
                <a16:creationId xmlns:a16="http://schemas.microsoft.com/office/drawing/2014/main" id="{8533BCAB-1953-4538-841B-8491E3A6A843}"/>
              </a:ext>
            </a:extLst>
          </p:cNvPr>
          <p:cNvSpPr>
            <a:spLocks noGrp="1"/>
          </p:cNvSpPr>
          <p:nvPr>
            <p:ph type="title"/>
          </p:nvPr>
        </p:nvSpPr>
        <p:spPr/>
        <p:txBody>
          <a:bodyPr anchor="t"/>
          <a:lstStyle/>
          <a:p>
            <a:r>
              <a:rPr lang="en-US" sz="3600" dirty="0"/>
              <a:t>Board Adopted Timeline </a:t>
            </a:r>
          </a:p>
        </p:txBody>
      </p:sp>
    </p:spTree>
    <p:extLst>
      <p:ext uri="{BB962C8B-B14F-4D97-AF65-F5344CB8AC3E}">
        <p14:creationId xmlns:p14="http://schemas.microsoft.com/office/powerpoint/2010/main" val="253535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3E37103-6A44-29D6-4E70-E7D3AC6625EB}"/>
              </a:ext>
            </a:extLst>
          </p:cNvPr>
          <p:cNvGraphicFramePr>
            <a:graphicFrameLocks noGrp="1"/>
          </p:cNvGraphicFramePr>
          <p:nvPr>
            <p:extLst>
              <p:ext uri="{D42A27DB-BD31-4B8C-83A1-F6EECF244321}">
                <p14:modId xmlns:p14="http://schemas.microsoft.com/office/powerpoint/2010/main" val="3748823071"/>
              </p:ext>
            </p:extLst>
          </p:nvPr>
        </p:nvGraphicFramePr>
        <p:xfrm>
          <a:off x="228600" y="304800"/>
          <a:ext cx="10820400" cy="5791201"/>
        </p:xfrm>
        <a:graphic>
          <a:graphicData uri="http://schemas.openxmlformats.org/drawingml/2006/table">
            <a:tbl>
              <a:tblPr firstRow="1" firstCol="1" bandRow="1">
                <a:tableStyleId>{5C22544A-7EE6-4342-B048-85BDC9FD1C3A}</a:tableStyleId>
              </a:tblPr>
              <a:tblGrid>
                <a:gridCol w="1371795">
                  <a:extLst>
                    <a:ext uri="{9D8B030D-6E8A-4147-A177-3AD203B41FA5}">
                      <a16:colId xmlns:a16="http://schemas.microsoft.com/office/drawing/2014/main" val="2467868394"/>
                    </a:ext>
                  </a:extLst>
                </a:gridCol>
                <a:gridCol w="2836137">
                  <a:extLst>
                    <a:ext uri="{9D8B030D-6E8A-4147-A177-3AD203B41FA5}">
                      <a16:colId xmlns:a16="http://schemas.microsoft.com/office/drawing/2014/main" val="3153776466"/>
                    </a:ext>
                  </a:extLst>
                </a:gridCol>
                <a:gridCol w="6612468">
                  <a:extLst>
                    <a:ext uri="{9D8B030D-6E8A-4147-A177-3AD203B41FA5}">
                      <a16:colId xmlns:a16="http://schemas.microsoft.com/office/drawing/2014/main" val="922729903"/>
                    </a:ext>
                  </a:extLst>
                </a:gridCol>
              </a:tblGrid>
              <a:tr h="889890">
                <a:tc gridSpan="3">
                  <a:txBody>
                    <a:bodyPr/>
                    <a:lstStyle/>
                    <a:p>
                      <a:pPr marL="0" marR="0" algn="ctr">
                        <a:lnSpc>
                          <a:spcPct val="105000"/>
                        </a:lnSpc>
                        <a:spcBef>
                          <a:spcPts val="0"/>
                        </a:spcBef>
                        <a:spcAft>
                          <a:spcPts val="0"/>
                        </a:spcAft>
                      </a:pPr>
                      <a:r>
                        <a:rPr lang="en-US" sz="1800" dirty="0">
                          <a:solidFill>
                            <a:schemeClr val="tx1"/>
                          </a:solidFill>
                          <a:effectLst/>
                        </a:rPr>
                        <a:t>Redistricting Community Forums</a:t>
                      </a:r>
                    </a:p>
                    <a:p>
                      <a:pPr marL="0" marR="0" algn="ctr">
                        <a:lnSpc>
                          <a:spcPct val="105000"/>
                        </a:lnSpc>
                        <a:spcBef>
                          <a:spcPts val="0"/>
                        </a:spcBef>
                        <a:spcAft>
                          <a:spcPts val="0"/>
                        </a:spcAft>
                      </a:pPr>
                      <a:r>
                        <a:rPr lang="en-US" sz="1800" dirty="0">
                          <a:solidFill>
                            <a:schemeClr val="tx1"/>
                          </a:solidFill>
                          <a:effectLst/>
                        </a:rPr>
                        <a:t>All Forums begin at 6:30 pm</a:t>
                      </a:r>
                      <a:endParaRPr lang="en-US" sz="1800" dirty="0">
                        <a:solidFill>
                          <a:schemeClr val="tx1"/>
                        </a:solidFill>
                        <a:effectLst/>
                        <a:latin typeface="Calibri" panose="020F0502020204030204" pitchFamily="34" charset="0"/>
                        <a:ea typeface="Calibri" panose="020F0502020204030204" pitchFamily="34" charset="0"/>
                      </a:endParaRPr>
                    </a:p>
                  </a:txBody>
                  <a:tcPr marL="0" marR="0" marT="0" marB="0" anchor="c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26425753"/>
                  </a:ext>
                </a:extLst>
              </a:tr>
              <a:tr h="486622">
                <a:tc>
                  <a:txBody>
                    <a:bodyPr/>
                    <a:lstStyle/>
                    <a:p>
                      <a:pPr marL="0" marR="0" algn="ctr">
                        <a:lnSpc>
                          <a:spcPct val="105000"/>
                        </a:lnSpc>
                        <a:spcBef>
                          <a:spcPts val="0"/>
                        </a:spcBef>
                        <a:spcAft>
                          <a:spcPts val="0"/>
                        </a:spcAft>
                      </a:pPr>
                      <a:r>
                        <a:rPr lang="en-US" sz="1600" b="1" dirty="0">
                          <a:solidFill>
                            <a:schemeClr val="bg1"/>
                          </a:solidFill>
                          <a:effectLst/>
                        </a:rPr>
                        <a:t>District</a:t>
                      </a:r>
                      <a:endParaRPr lang="en-US" sz="16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chemeClr val="accent1"/>
                    </a:solidFill>
                  </a:tcPr>
                </a:tc>
                <a:tc>
                  <a:txBody>
                    <a:bodyPr/>
                    <a:lstStyle/>
                    <a:p>
                      <a:pPr marL="0" marR="0" algn="ctr">
                        <a:lnSpc>
                          <a:spcPct val="105000"/>
                        </a:lnSpc>
                        <a:spcBef>
                          <a:spcPts val="0"/>
                        </a:spcBef>
                        <a:spcAft>
                          <a:spcPts val="0"/>
                        </a:spcAft>
                      </a:pPr>
                      <a:r>
                        <a:rPr lang="en-US" sz="1600" b="1" dirty="0">
                          <a:solidFill>
                            <a:schemeClr val="bg1"/>
                          </a:solidFill>
                          <a:effectLst/>
                        </a:rPr>
                        <a:t>Date</a:t>
                      </a:r>
                      <a:endParaRPr lang="en-US" sz="16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chemeClr val="accent1"/>
                    </a:solidFill>
                  </a:tcPr>
                </a:tc>
                <a:tc>
                  <a:txBody>
                    <a:bodyPr/>
                    <a:lstStyle/>
                    <a:p>
                      <a:pPr marL="0" marR="0" algn="ctr">
                        <a:lnSpc>
                          <a:spcPct val="105000"/>
                        </a:lnSpc>
                        <a:spcBef>
                          <a:spcPts val="0"/>
                        </a:spcBef>
                        <a:spcAft>
                          <a:spcPts val="0"/>
                        </a:spcAft>
                      </a:pPr>
                      <a:r>
                        <a:rPr lang="en-US" sz="1600" b="1" dirty="0">
                          <a:solidFill>
                            <a:schemeClr val="bg1"/>
                          </a:solidFill>
                          <a:effectLst/>
                        </a:rPr>
                        <a:t>Location</a:t>
                      </a:r>
                      <a:endParaRPr lang="en-US" sz="1600" b="1" dirty="0">
                        <a:solidFill>
                          <a:schemeClr val="bg1"/>
                        </a:solidFill>
                        <a:effectLst/>
                        <a:latin typeface="Calibri" panose="020F0502020204030204" pitchFamily="34" charset="0"/>
                        <a:ea typeface="Calibri" panose="020F0502020204030204" pitchFamily="34" charset="0"/>
                      </a:endParaRPr>
                    </a:p>
                  </a:txBody>
                  <a:tcPr marL="68580" marR="68580" marT="0" marB="0">
                    <a:solidFill>
                      <a:schemeClr val="accent1"/>
                    </a:solidFill>
                  </a:tcPr>
                </a:tc>
                <a:extLst>
                  <a:ext uri="{0D108BD9-81ED-4DB2-BD59-A6C34878D82A}">
                    <a16:rowId xmlns:a16="http://schemas.microsoft.com/office/drawing/2014/main" val="3918818753"/>
                  </a:ext>
                </a:extLst>
              </a:tr>
              <a:tr h="486622">
                <a:tc>
                  <a:txBody>
                    <a:bodyPr/>
                    <a:lstStyle/>
                    <a:p>
                      <a:pPr marL="0" marR="0" algn="ctr">
                        <a:lnSpc>
                          <a:spcPct val="105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rPr>
                        <a:t>V</a:t>
                      </a:r>
                    </a:p>
                  </a:txBody>
                  <a:tcPr marL="68580" marR="68580" marT="0" marB="0">
                    <a:solidFill>
                      <a:schemeClr val="accent1">
                        <a:lumMod val="40000"/>
                        <a:lumOff val="60000"/>
                      </a:schemeClr>
                    </a:solidFill>
                  </a:tcPr>
                </a:tc>
                <a:tc>
                  <a:txBody>
                    <a:bodyPr/>
                    <a:lstStyle/>
                    <a:p>
                      <a:pPr marL="0" marR="0">
                        <a:lnSpc>
                          <a:spcPct val="105000"/>
                        </a:lnSpc>
                        <a:spcBef>
                          <a:spcPts val="0"/>
                        </a:spcBef>
                        <a:spcAft>
                          <a:spcPts val="0"/>
                        </a:spcAft>
                      </a:pPr>
                      <a:r>
                        <a:rPr lang="en-US" sz="1600" dirty="0">
                          <a:effectLst/>
                        </a:rPr>
                        <a:t>Mon, January 9, 2023</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1">
                        <a:lumMod val="40000"/>
                        <a:lumOff val="60000"/>
                      </a:schemeClr>
                    </a:solidFill>
                  </a:tcPr>
                </a:tc>
                <a:tc>
                  <a:txBody>
                    <a:bodyPr/>
                    <a:lstStyle/>
                    <a:p>
                      <a:pPr marL="0" marR="0">
                        <a:lnSpc>
                          <a:spcPct val="105000"/>
                        </a:lnSpc>
                        <a:spcBef>
                          <a:spcPts val="0"/>
                        </a:spcBef>
                        <a:spcAft>
                          <a:spcPts val="0"/>
                        </a:spcAft>
                      </a:pPr>
                      <a:r>
                        <a:rPr lang="en-US" sz="1600" dirty="0">
                          <a:effectLst/>
                        </a:rPr>
                        <a:t>Southwest College – West Loop Campus</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1227484170"/>
                  </a:ext>
                </a:extLst>
              </a:tr>
              <a:tr h="486622">
                <a:tc>
                  <a:txBody>
                    <a:bodyPr/>
                    <a:lstStyle/>
                    <a:p>
                      <a:pPr marL="0" marR="0" algn="ctr">
                        <a:lnSpc>
                          <a:spcPct val="105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rPr>
                        <a:t>II</a:t>
                      </a:r>
                    </a:p>
                  </a:txBody>
                  <a:tcPr marL="68580" marR="68580" marT="0" marB="0">
                    <a:solidFill>
                      <a:schemeClr val="accent3">
                        <a:lumMod val="40000"/>
                        <a:lumOff val="60000"/>
                      </a:schemeClr>
                    </a:solidFill>
                  </a:tcPr>
                </a:tc>
                <a:tc>
                  <a:txBody>
                    <a:bodyPr/>
                    <a:lstStyle/>
                    <a:p>
                      <a:pPr marL="0" marR="0">
                        <a:lnSpc>
                          <a:spcPct val="105000"/>
                        </a:lnSpc>
                        <a:spcBef>
                          <a:spcPts val="0"/>
                        </a:spcBef>
                        <a:spcAft>
                          <a:spcPts val="0"/>
                        </a:spcAft>
                      </a:pPr>
                      <a:r>
                        <a:rPr lang="en-US" sz="1600" dirty="0">
                          <a:effectLst/>
                        </a:rPr>
                        <a:t>Tues, January 10, 2023</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3">
                        <a:lumMod val="40000"/>
                        <a:lumOff val="60000"/>
                      </a:schemeClr>
                    </a:solidFill>
                  </a:tcPr>
                </a:tc>
                <a:tc>
                  <a:txBody>
                    <a:bodyPr/>
                    <a:lstStyle/>
                    <a:p>
                      <a:pPr marL="0" marR="0">
                        <a:lnSpc>
                          <a:spcPct val="105000"/>
                        </a:lnSpc>
                        <a:spcBef>
                          <a:spcPts val="0"/>
                        </a:spcBef>
                        <a:spcAft>
                          <a:spcPts val="0"/>
                        </a:spcAft>
                      </a:pPr>
                      <a:r>
                        <a:rPr lang="en-US" sz="1600" dirty="0">
                          <a:effectLst/>
                        </a:rPr>
                        <a:t>Northeast College - North Forest Campus</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780616995"/>
                  </a:ext>
                </a:extLst>
              </a:tr>
              <a:tr h="486622">
                <a:tc>
                  <a:txBody>
                    <a:bodyPr/>
                    <a:lstStyle/>
                    <a:p>
                      <a:pPr marL="0" marR="0" algn="ctr">
                        <a:lnSpc>
                          <a:spcPct val="105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rPr>
                        <a:t>III</a:t>
                      </a:r>
                    </a:p>
                  </a:txBody>
                  <a:tcPr marL="68580" marR="68580" marT="0" marB="0">
                    <a:solidFill>
                      <a:schemeClr val="accent4">
                        <a:lumMod val="40000"/>
                        <a:lumOff val="60000"/>
                      </a:schemeClr>
                    </a:solidFill>
                  </a:tcPr>
                </a:tc>
                <a:tc>
                  <a:txBody>
                    <a:bodyPr/>
                    <a:lstStyle/>
                    <a:p>
                      <a:pPr marL="0" marR="0">
                        <a:lnSpc>
                          <a:spcPct val="105000"/>
                        </a:lnSpc>
                        <a:spcBef>
                          <a:spcPts val="0"/>
                        </a:spcBef>
                        <a:spcAft>
                          <a:spcPts val="0"/>
                        </a:spcAft>
                      </a:pPr>
                      <a:r>
                        <a:rPr lang="en-US" sz="1600" dirty="0">
                          <a:effectLst/>
                        </a:rPr>
                        <a:t>Thurs, January 12, 2023</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4">
                        <a:lumMod val="40000"/>
                        <a:lumOff val="60000"/>
                      </a:schemeClr>
                    </a:solidFill>
                  </a:tcPr>
                </a:tc>
                <a:tc>
                  <a:txBody>
                    <a:bodyPr/>
                    <a:lstStyle/>
                    <a:p>
                      <a:pPr marL="0" marR="0">
                        <a:lnSpc>
                          <a:spcPct val="105000"/>
                        </a:lnSpc>
                        <a:spcBef>
                          <a:spcPts val="0"/>
                        </a:spcBef>
                        <a:spcAft>
                          <a:spcPts val="0"/>
                        </a:spcAft>
                      </a:pPr>
                      <a:r>
                        <a:rPr lang="en-US" sz="1600" dirty="0">
                          <a:effectLst/>
                        </a:rPr>
                        <a:t>Central College – Dr. William W. Harmon Building</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3986660198"/>
                  </a:ext>
                </a:extLst>
              </a:tr>
              <a:tr h="486622">
                <a:tc>
                  <a:txBody>
                    <a:bodyPr/>
                    <a:lstStyle/>
                    <a:p>
                      <a:pPr marL="0" marR="0" algn="ctr">
                        <a:lnSpc>
                          <a:spcPct val="105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rPr>
                        <a:t>IV</a:t>
                      </a:r>
                    </a:p>
                  </a:txBody>
                  <a:tcPr marL="68580" marR="68580" marT="0" marB="0">
                    <a:solidFill>
                      <a:schemeClr val="accent5">
                        <a:lumMod val="40000"/>
                        <a:lumOff val="60000"/>
                      </a:schemeClr>
                    </a:solidFill>
                  </a:tcPr>
                </a:tc>
                <a:tc>
                  <a:txBody>
                    <a:bodyPr/>
                    <a:lstStyle/>
                    <a:p>
                      <a:pPr marL="0" marR="0">
                        <a:lnSpc>
                          <a:spcPct val="105000"/>
                        </a:lnSpc>
                        <a:spcBef>
                          <a:spcPts val="0"/>
                        </a:spcBef>
                        <a:spcAft>
                          <a:spcPts val="0"/>
                        </a:spcAft>
                      </a:pPr>
                      <a:r>
                        <a:rPr lang="en-US" sz="1600" dirty="0">
                          <a:effectLst/>
                        </a:rPr>
                        <a:t>Tues, January 17, 2023</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5">
                        <a:lumMod val="40000"/>
                        <a:lumOff val="60000"/>
                      </a:schemeClr>
                    </a:solidFill>
                  </a:tcPr>
                </a:tc>
                <a:tc>
                  <a:txBody>
                    <a:bodyPr/>
                    <a:lstStyle/>
                    <a:p>
                      <a:pPr marL="0" marR="0">
                        <a:lnSpc>
                          <a:spcPct val="105000"/>
                        </a:lnSpc>
                        <a:spcBef>
                          <a:spcPts val="0"/>
                        </a:spcBef>
                        <a:spcAft>
                          <a:spcPts val="0"/>
                        </a:spcAft>
                      </a:pPr>
                      <a:r>
                        <a:rPr lang="en-US" sz="1600" dirty="0">
                          <a:effectLst/>
                          <a:latin typeface="Calibri" panose="020F0502020204030204" pitchFamily="34" charset="0"/>
                          <a:ea typeface="Calibri" panose="020F0502020204030204" pitchFamily="34" charset="0"/>
                        </a:rPr>
                        <a:t>Emancipation Cultural Center</a:t>
                      </a:r>
                    </a:p>
                  </a:txBody>
                  <a:tcPr marL="68580" marR="68580" marT="0" marB="0">
                    <a:solidFill>
                      <a:schemeClr val="accent5">
                        <a:lumMod val="40000"/>
                        <a:lumOff val="60000"/>
                      </a:schemeClr>
                    </a:solidFill>
                  </a:tcPr>
                </a:tc>
                <a:extLst>
                  <a:ext uri="{0D108BD9-81ED-4DB2-BD59-A6C34878D82A}">
                    <a16:rowId xmlns:a16="http://schemas.microsoft.com/office/drawing/2014/main" val="4276559909"/>
                  </a:ext>
                </a:extLst>
              </a:tr>
              <a:tr h="521713">
                <a:tc>
                  <a:txBody>
                    <a:bodyPr/>
                    <a:lstStyle/>
                    <a:p>
                      <a:pPr marL="0" marR="0" algn="ctr">
                        <a:lnSpc>
                          <a:spcPct val="105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rPr>
                        <a:t>I</a:t>
                      </a:r>
                    </a:p>
                  </a:txBody>
                  <a:tcPr marL="68580" marR="68580" marT="0" marB="0">
                    <a:solidFill>
                      <a:schemeClr val="accent6">
                        <a:lumMod val="40000"/>
                        <a:lumOff val="60000"/>
                      </a:schemeClr>
                    </a:solidFill>
                  </a:tcPr>
                </a:tc>
                <a:tc>
                  <a:txBody>
                    <a:bodyPr/>
                    <a:lstStyle/>
                    <a:p>
                      <a:pPr marL="0" marR="0">
                        <a:lnSpc>
                          <a:spcPct val="105000"/>
                        </a:lnSpc>
                        <a:spcBef>
                          <a:spcPts val="0"/>
                        </a:spcBef>
                        <a:spcAft>
                          <a:spcPts val="0"/>
                        </a:spcAft>
                      </a:pPr>
                      <a:r>
                        <a:rPr lang="en-US" sz="1600" dirty="0">
                          <a:effectLst/>
                        </a:rPr>
                        <a:t>Thurs, January 19, 2023</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6">
                        <a:lumMod val="40000"/>
                        <a:lumOff val="60000"/>
                      </a:schemeClr>
                    </a:solidFill>
                  </a:tcPr>
                </a:tc>
                <a:tc>
                  <a:txBody>
                    <a:bodyPr/>
                    <a:lstStyle/>
                    <a:p>
                      <a:pPr marL="0" marR="0">
                        <a:lnSpc>
                          <a:spcPct val="105000"/>
                        </a:lnSpc>
                        <a:spcBef>
                          <a:spcPts val="0"/>
                        </a:spcBef>
                        <a:spcAft>
                          <a:spcPts val="0"/>
                        </a:spcAft>
                      </a:pPr>
                      <a:r>
                        <a:rPr lang="en-US" sz="1600" dirty="0">
                          <a:effectLst/>
                        </a:rPr>
                        <a:t>Northeast College – Northline Campus </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2443679666"/>
                  </a:ext>
                </a:extLst>
              </a:tr>
              <a:tr h="486622">
                <a:tc>
                  <a:txBody>
                    <a:bodyPr/>
                    <a:lstStyle/>
                    <a:p>
                      <a:pPr marL="0" marR="0" algn="ctr">
                        <a:lnSpc>
                          <a:spcPct val="105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rPr>
                        <a:t>VI</a:t>
                      </a:r>
                    </a:p>
                  </a:txBody>
                  <a:tcPr marL="68580" marR="68580" marT="0" marB="0">
                    <a:solidFill>
                      <a:schemeClr val="accent1">
                        <a:lumMod val="40000"/>
                        <a:lumOff val="60000"/>
                      </a:schemeClr>
                    </a:solidFill>
                  </a:tcPr>
                </a:tc>
                <a:tc>
                  <a:txBody>
                    <a:bodyPr/>
                    <a:lstStyle/>
                    <a:p>
                      <a:pPr marL="0" marR="0">
                        <a:lnSpc>
                          <a:spcPct val="105000"/>
                        </a:lnSpc>
                        <a:spcBef>
                          <a:spcPts val="0"/>
                        </a:spcBef>
                        <a:spcAft>
                          <a:spcPts val="0"/>
                        </a:spcAft>
                      </a:pPr>
                      <a:r>
                        <a:rPr lang="en-US" sz="1600" dirty="0">
                          <a:effectLst/>
                        </a:rPr>
                        <a:t>Mon, January 23, 2023</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1">
                        <a:lumMod val="40000"/>
                        <a:lumOff val="60000"/>
                      </a:schemeClr>
                    </a:solidFill>
                  </a:tcPr>
                </a:tc>
                <a:tc>
                  <a:txBody>
                    <a:bodyPr/>
                    <a:lstStyle/>
                    <a:p>
                      <a:pPr marL="0" marR="0">
                        <a:lnSpc>
                          <a:spcPct val="105000"/>
                        </a:lnSpc>
                        <a:spcBef>
                          <a:spcPts val="0"/>
                        </a:spcBef>
                        <a:spcAft>
                          <a:spcPts val="0"/>
                        </a:spcAft>
                      </a:pPr>
                      <a:r>
                        <a:rPr lang="en-US" sz="1600" dirty="0">
                          <a:effectLst/>
                        </a:rPr>
                        <a:t>Northwest College – West Houston Institute</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1978996046"/>
                  </a:ext>
                </a:extLst>
              </a:tr>
              <a:tr h="486622">
                <a:tc>
                  <a:txBody>
                    <a:bodyPr/>
                    <a:lstStyle/>
                    <a:p>
                      <a:pPr marL="0" marR="0" algn="ctr">
                        <a:lnSpc>
                          <a:spcPct val="105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rPr>
                        <a:t>VII</a:t>
                      </a:r>
                    </a:p>
                  </a:txBody>
                  <a:tcPr marL="68580" marR="68580" marT="0" marB="0">
                    <a:solidFill>
                      <a:schemeClr val="accent3">
                        <a:lumMod val="40000"/>
                        <a:lumOff val="60000"/>
                      </a:schemeClr>
                    </a:solidFill>
                  </a:tcPr>
                </a:tc>
                <a:tc>
                  <a:txBody>
                    <a:bodyPr/>
                    <a:lstStyle/>
                    <a:p>
                      <a:pPr marL="0" marR="0">
                        <a:lnSpc>
                          <a:spcPct val="105000"/>
                        </a:lnSpc>
                        <a:spcBef>
                          <a:spcPts val="0"/>
                        </a:spcBef>
                        <a:spcAft>
                          <a:spcPts val="0"/>
                        </a:spcAft>
                      </a:pPr>
                      <a:r>
                        <a:rPr lang="en-US" sz="1600" dirty="0">
                          <a:effectLst/>
                        </a:rPr>
                        <a:t>Mon, January 30, 2023</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3">
                        <a:lumMod val="40000"/>
                        <a:lumOff val="60000"/>
                      </a:schemeClr>
                    </a:solidFill>
                  </a:tcPr>
                </a:tc>
                <a:tc>
                  <a:txBody>
                    <a:bodyPr/>
                    <a:lstStyle/>
                    <a:p>
                      <a:pPr marL="0" marR="0">
                        <a:lnSpc>
                          <a:spcPct val="105000"/>
                        </a:lnSpc>
                        <a:spcBef>
                          <a:spcPts val="0"/>
                        </a:spcBef>
                        <a:spcAft>
                          <a:spcPts val="0"/>
                        </a:spcAft>
                      </a:pPr>
                      <a:r>
                        <a:rPr lang="en-US" sz="1600" dirty="0">
                          <a:effectLst/>
                        </a:rPr>
                        <a:t>Southwest College – Missouri City Campus</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3055102877"/>
                  </a:ext>
                </a:extLst>
              </a:tr>
              <a:tr h="486622">
                <a:tc>
                  <a:txBody>
                    <a:bodyPr/>
                    <a:lstStyle/>
                    <a:p>
                      <a:pPr marL="0" marR="0" algn="ctr">
                        <a:lnSpc>
                          <a:spcPct val="105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rPr>
                        <a:t>VIII</a:t>
                      </a:r>
                    </a:p>
                  </a:txBody>
                  <a:tcPr marL="68580" marR="68580" marT="0" marB="0">
                    <a:solidFill>
                      <a:schemeClr val="accent4">
                        <a:lumMod val="40000"/>
                        <a:lumOff val="60000"/>
                      </a:schemeClr>
                    </a:solidFill>
                  </a:tcPr>
                </a:tc>
                <a:tc>
                  <a:txBody>
                    <a:bodyPr/>
                    <a:lstStyle/>
                    <a:p>
                      <a:pPr marL="0" marR="0">
                        <a:lnSpc>
                          <a:spcPct val="105000"/>
                        </a:lnSpc>
                        <a:spcBef>
                          <a:spcPts val="0"/>
                        </a:spcBef>
                        <a:spcAft>
                          <a:spcPts val="0"/>
                        </a:spcAft>
                      </a:pPr>
                      <a:r>
                        <a:rPr lang="en-US" sz="1600" dirty="0">
                          <a:effectLst/>
                        </a:rPr>
                        <a:t>Tues, January 31, 2023</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4">
                        <a:lumMod val="40000"/>
                        <a:lumOff val="60000"/>
                      </a:schemeClr>
                    </a:solidFill>
                  </a:tcPr>
                </a:tc>
                <a:tc>
                  <a:txBody>
                    <a:bodyPr/>
                    <a:lstStyle/>
                    <a:p>
                      <a:pPr marL="0" marR="0">
                        <a:lnSpc>
                          <a:spcPct val="105000"/>
                        </a:lnSpc>
                        <a:spcBef>
                          <a:spcPts val="0"/>
                        </a:spcBef>
                        <a:spcAft>
                          <a:spcPts val="0"/>
                        </a:spcAft>
                      </a:pPr>
                      <a:r>
                        <a:rPr lang="en-US" sz="1600" dirty="0">
                          <a:effectLst/>
                        </a:rPr>
                        <a:t>Southeast College – Fraga Campus</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1032580328"/>
                  </a:ext>
                </a:extLst>
              </a:tr>
              <a:tr h="486622">
                <a:tc>
                  <a:txBody>
                    <a:bodyPr/>
                    <a:lstStyle/>
                    <a:p>
                      <a:pPr marL="0" marR="0" algn="ctr">
                        <a:lnSpc>
                          <a:spcPct val="105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rPr>
                        <a:t>IX</a:t>
                      </a:r>
                    </a:p>
                  </a:txBody>
                  <a:tcPr marL="68580" marR="68580" marT="0" marB="0">
                    <a:solidFill>
                      <a:schemeClr val="accent5">
                        <a:lumMod val="40000"/>
                        <a:lumOff val="60000"/>
                      </a:schemeClr>
                    </a:solidFill>
                  </a:tcPr>
                </a:tc>
                <a:tc>
                  <a:txBody>
                    <a:bodyPr/>
                    <a:lstStyle/>
                    <a:p>
                      <a:pPr marL="0" marR="0">
                        <a:lnSpc>
                          <a:spcPct val="105000"/>
                        </a:lnSpc>
                        <a:spcBef>
                          <a:spcPts val="0"/>
                        </a:spcBef>
                        <a:spcAft>
                          <a:spcPts val="0"/>
                        </a:spcAft>
                      </a:pPr>
                      <a:r>
                        <a:rPr lang="en-US" sz="1600" dirty="0">
                          <a:effectLst/>
                        </a:rPr>
                        <a:t>Thurs, February 2, 2023</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5">
                        <a:lumMod val="40000"/>
                        <a:lumOff val="60000"/>
                      </a:schemeClr>
                    </a:solidFill>
                  </a:tcPr>
                </a:tc>
                <a:tc>
                  <a:txBody>
                    <a:bodyPr/>
                    <a:lstStyle/>
                    <a:p>
                      <a:pPr marL="0" marR="0">
                        <a:lnSpc>
                          <a:spcPct val="105000"/>
                        </a:lnSpc>
                        <a:spcBef>
                          <a:spcPts val="0"/>
                        </a:spcBef>
                        <a:spcAft>
                          <a:spcPts val="0"/>
                        </a:spcAft>
                      </a:pPr>
                      <a:r>
                        <a:rPr lang="en-US" sz="1600" dirty="0">
                          <a:effectLst/>
                        </a:rPr>
                        <a:t>Central College – South Campus</a:t>
                      </a:r>
                      <a:endParaRPr lang="en-US" sz="1600" dirty="0">
                        <a:effectLst/>
                        <a:latin typeface="Calibri" panose="020F0502020204030204" pitchFamily="34" charset="0"/>
                        <a:ea typeface="Calibri" panose="020F050202020403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470011963"/>
                  </a:ext>
                </a:extLst>
              </a:tr>
            </a:tbl>
          </a:graphicData>
        </a:graphic>
      </p:graphicFrame>
    </p:spTree>
    <p:extLst>
      <p:ext uri="{BB962C8B-B14F-4D97-AF65-F5344CB8AC3E}">
        <p14:creationId xmlns:p14="http://schemas.microsoft.com/office/powerpoint/2010/main" val="3661811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C809E-FABE-4440-67A4-298FD18FFC1E}"/>
              </a:ext>
            </a:extLst>
          </p:cNvPr>
          <p:cNvSpPr>
            <a:spLocks noGrp="1"/>
          </p:cNvSpPr>
          <p:nvPr>
            <p:ph type="title"/>
          </p:nvPr>
        </p:nvSpPr>
        <p:spPr>
          <a:xfrm>
            <a:off x="685800" y="457200"/>
            <a:ext cx="10083800" cy="1219200"/>
          </a:xfrm>
        </p:spPr>
        <p:txBody>
          <a:bodyPr/>
          <a:lstStyle/>
          <a:p>
            <a:r>
              <a:rPr lang="en-US" dirty="0"/>
              <a:t>Please visit the HCC Redistricting Website to submit comments and proposed maps:</a:t>
            </a:r>
            <a:br>
              <a:rPr lang="en-US" dirty="0"/>
            </a:br>
            <a:endParaRPr lang="en-US" dirty="0"/>
          </a:p>
        </p:txBody>
      </p:sp>
      <p:sp>
        <p:nvSpPr>
          <p:cNvPr id="3" name="Content Placeholder 2">
            <a:extLst>
              <a:ext uri="{FF2B5EF4-FFF2-40B4-BE49-F238E27FC236}">
                <a16:creationId xmlns:a16="http://schemas.microsoft.com/office/drawing/2014/main" id="{0805CD46-FA16-042A-A2C8-3496CACC212C}"/>
              </a:ext>
            </a:extLst>
          </p:cNvPr>
          <p:cNvSpPr>
            <a:spLocks noGrp="1"/>
          </p:cNvSpPr>
          <p:nvPr>
            <p:ph sz="half" idx="1"/>
          </p:nvPr>
        </p:nvSpPr>
        <p:spPr>
          <a:xfrm>
            <a:off x="609600" y="1219200"/>
            <a:ext cx="10058400" cy="4907280"/>
          </a:xfrm>
        </p:spPr>
        <p:txBody>
          <a:bodyPr/>
          <a:lstStyle/>
          <a:p>
            <a:endParaRPr lang="en-US" dirty="0">
              <a:hlinkClick r:id="rId2"/>
            </a:endParaRPr>
          </a:p>
          <a:p>
            <a:pPr marL="114300" indent="0">
              <a:buNone/>
            </a:pPr>
            <a:r>
              <a:rPr lang="en-US" sz="3200" dirty="0">
                <a:hlinkClick r:id="rId2"/>
              </a:rPr>
              <a:t>https://www.hccs.edu/about-hcc/board-of-trustees/hcc-redistricting-information/</a:t>
            </a:r>
            <a:r>
              <a:rPr lang="en-US" sz="3200" dirty="0"/>
              <a:t> </a:t>
            </a:r>
          </a:p>
        </p:txBody>
      </p:sp>
      <p:pic>
        <p:nvPicPr>
          <p:cNvPr id="6" name="Picture 5">
            <a:extLst>
              <a:ext uri="{FF2B5EF4-FFF2-40B4-BE49-F238E27FC236}">
                <a16:creationId xmlns:a16="http://schemas.microsoft.com/office/drawing/2014/main" id="{EF03D17B-3639-6AA5-8684-FE9132F82689}"/>
              </a:ext>
            </a:extLst>
          </p:cNvPr>
          <p:cNvPicPr>
            <a:picLocks noChangeAspect="1"/>
          </p:cNvPicPr>
          <p:nvPr/>
        </p:nvPicPr>
        <p:blipFill rotWithShape="1">
          <a:blip r:embed="rId3"/>
          <a:srcRect l="41374" t="-466"/>
          <a:stretch/>
        </p:blipFill>
        <p:spPr>
          <a:xfrm>
            <a:off x="762000" y="2895600"/>
            <a:ext cx="9601200" cy="3833696"/>
          </a:xfrm>
          <a:prstGeom prst="rect">
            <a:avLst/>
          </a:prstGeom>
        </p:spPr>
      </p:pic>
    </p:spTree>
    <p:extLst>
      <p:ext uri="{BB962C8B-B14F-4D97-AF65-F5344CB8AC3E}">
        <p14:creationId xmlns:p14="http://schemas.microsoft.com/office/powerpoint/2010/main" val="2378086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62CD-62BE-4599-ABA3-6B0873801ACF}"/>
              </a:ext>
            </a:extLst>
          </p:cNvPr>
          <p:cNvSpPr>
            <a:spLocks noGrp="1"/>
          </p:cNvSpPr>
          <p:nvPr>
            <p:ph type="title"/>
          </p:nvPr>
        </p:nvSpPr>
        <p:spPr>
          <a:xfrm>
            <a:off x="609600" y="274638"/>
            <a:ext cx="10160000" cy="1143000"/>
          </a:xfrm>
        </p:spPr>
        <p:txBody>
          <a:bodyPr anchor="t"/>
          <a:lstStyle/>
          <a:p>
            <a:r>
              <a:rPr lang="en-US" dirty="0"/>
              <a:t>Legal Overview</a:t>
            </a:r>
          </a:p>
        </p:txBody>
      </p:sp>
      <p:sp>
        <p:nvSpPr>
          <p:cNvPr id="4" name="Content Placeholder 2">
            <a:extLst>
              <a:ext uri="{FF2B5EF4-FFF2-40B4-BE49-F238E27FC236}">
                <a16:creationId xmlns:a16="http://schemas.microsoft.com/office/drawing/2014/main" id="{D2F46560-801C-45FD-9260-880EBA030CD3}"/>
              </a:ext>
            </a:extLst>
          </p:cNvPr>
          <p:cNvSpPr>
            <a:spLocks noGrp="1"/>
          </p:cNvSpPr>
          <p:nvPr>
            <p:ph idx="1"/>
          </p:nvPr>
        </p:nvSpPr>
        <p:spPr>
          <a:xfrm>
            <a:off x="609600" y="1066801"/>
            <a:ext cx="10160000" cy="4848256"/>
          </a:xfrm>
        </p:spPr>
        <p:txBody>
          <a:bodyPr>
            <a:normAutofit/>
          </a:bodyPr>
          <a:lstStyle/>
          <a:p>
            <a:endParaRPr lang="en-US" dirty="0"/>
          </a:p>
          <a:p>
            <a:pPr marL="114300" indent="0">
              <a:buNone/>
            </a:pPr>
            <a:r>
              <a:rPr lang="en-US" sz="3200" b="1" dirty="0">
                <a:solidFill>
                  <a:srgbClr val="FF0000"/>
                </a:solidFill>
              </a:rPr>
              <a:t>WHAT?</a:t>
            </a:r>
          </a:p>
          <a:p>
            <a:pPr marL="1325880" lvl="4" indent="0" algn="just">
              <a:buNone/>
            </a:pPr>
            <a:r>
              <a:rPr lang="en-US" sz="3200" dirty="0">
                <a:effectLst/>
                <a:ea typeface="Calibri" panose="020F0502020204030204" pitchFamily="34" charset="0"/>
              </a:rPr>
              <a:t>Redistricting is the process by which the boundaries of elective districts (e.g., single-member districts) are periodically redrawn in response to changes in population. </a:t>
            </a:r>
            <a:r>
              <a:rPr lang="en-US" sz="3200" b="1" dirty="0">
                <a:effectLst/>
                <a:ea typeface="Calibri" panose="020F0502020204030204" pitchFamily="34" charset="0"/>
              </a:rPr>
              <a:t>The</a:t>
            </a:r>
            <a:r>
              <a:rPr lang="en-US" sz="3200" dirty="0">
                <a:effectLst/>
                <a:ea typeface="Calibri" panose="020F0502020204030204" pitchFamily="34" charset="0"/>
              </a:rPr>
              <a:t> </a:t>
            </a:r>
            <a:r>
              <a:rPr lang="en-US" sz="3200" b="1" dirty="0">
                <a:ea typeface="Calibri" panose="020F0502020204030204" pitchFamily="34" charset="0"/>
              </a:rPr>
              <a:t>Houston Community</a:t>
            </a:r>
            <a:r>
              <a:rPr lang="en-US" sz="3200" b="1" dirty="0">
                <a:effectLst/>
                <a:ea typeface="Calibri" panose="020F0502020204030204" pitchFamily="34" charset="0"/>
              </a:rPr>
              <a:t> College System is currently divided into nine single-member districts</a:t>
            </a:r>
            <a:r>
              <a:rPr lang="en-US" sz="3200" dirty="0">
                <a:effectLst/>
                <a:ea typeface="Calibri" panose="020F0502020204030204" pitchFamily="34" charset="0"/>
              </a:rPr>
              <a:t>. </a:t>
            </a:r>
            <a:endParaRPr lang="en-US" sz="32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8" name="TextBox 7">
            <a:extLst>
              <a:ext uri="{FF2B5EF4-FFF2-40B4-BE49-F238E27FC236}">
                <a16:creationId xmlns:a16="http://schemas.microsoft.com/office/drawing/2014/main" id="{01CF1D18-7D34-466C-9FA2-669A56B53B61}"/>
              </a:ext>
            </a:extLst>
          </p:cNvPr>
          <p:cNvSpPr txBox="1"/>
          <p:nvPr/>
        </p:nvSpPr>
        <p:spPr>
          <a:xfrm>
            <a:off x="9851112" y="2274020"/>
            <a:ext cx="7311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409A8FB6-057D-4498-95A0-8E26B4CFD68D}"/>
              </a:ext>
            </a:extLst>
          </p:cNvPr>
          <p:cNvSpPr txBox="1"/>
          <p:nvPr/>
        </p:nvSpPr>
        <p:spPr>
          <a:xfrm>
            <a:off x="2286000" y="1417639"/>
            <a:ext cx="716280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Graphic 19" descr="Map with pin with solid fill">
            <a:extLst>
              <a:ext uri="{FF2B5EF4-FFF2-40B4-BE49-F238E27FC236}">
                <a16:creationId xmlns:a16="http://schemas.microsoft.com/office/drawing/2014/main" id="{468B96FC-5B39-4124-B17C-9867C0EA088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5200" y="2560638"/>
            <a:ext cx="914400" cy="914400"/>
          </a:xfrm>
          <a:prstGeom prst="rect">
            <a:avLst/>
          </a:prstGeom>
        </p:spPr>
      </p:pic>
    </p:spTree>
    <p:extLst>
      <p:ext uri="{BB962C8B-B14F-4D97-AF65-F5344CB8AC3E}">
        <p14:creationId xmlns:p14="http://schemas.microsoft.com/office/powerpoint/2010/main" val="34153474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C087ED-0923-44DA-65C1-DF2D73D853DD}"/>
              </a:ext>
            </a:extLst>
          </p:cNvPr>
          <p:cNvSpPr txBox="1"/>
          <p:nvPr/>
        </p:nvSpPr>
        <p:spPr>
          <a:xfrm>
            <a:off x="457200" y="228600"/>
            <a:ext cx="10210800" cy="3170099"/>
          </a:xfrm>
          <a:prstGeom prst="rect">
            <a:avLst/>
          </a:prstGeom>
          <a:noFill/>
        </p:spPr>
        <p:txBody>
          <a:bodyPr wrap="square" rtlCol="0">
            <a:spAutoFit/>
          </a:bodyPr>
          <a:lstStyle/>
          <a:p>
            <a:pPr algn="ctr"/>
            <a:r>
              <a:rPr lang="en-US" sz="4000" dirty="0"/>
              <a:t>Comments and proposed maps must be submitted on the Questions/Feedback page by the deadline:</a:t>
            </a:r>
          </a:p>
          <a:p>
            <a:pPr algn="ctr"/>
            <a:endParaRPr lang="en-US" sz="4000" dirty="0"/>
          </a:p>
          <a:p>
            <a:pPr algn="ctr"/>
            <a:r>
              <a:rPr lang="en-US" sz="4000" b="1" dirty="0">
                <a:solidFill>
                  <a:srgbClr val="FF0000"/>
                </a:solidFill>
              </a:rPr>
              <a:t>February 28, 2023</a:t>
            </a:r>
          </a:p>
        </p:txBody>
      </p:sp>
    </p:spTree>
    <p:extLst>
      <p:ext uri="{BB962C8B-B14F-4D97-AF65-F5344CB8AC3E}">
        <p14:creationId xmlns:p14="http://schemas.microsoft.com/office/powerpoint/2010/main" val="2837142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6EB963C1-758D-4CED-9296-93BB16E4E153}"/>
              </a:ext>
            </a:extLst>
          </p:cNvPr>
          <p:cNvSpPr>
            <a:spLocks noGrp="1" noChangeArrowheads="1"/>
          </p:cNvSpPr>
          <p:nvPr>
            <p:ph type="title"/>
          </p:nvPr>
        </p:nvSpPr>
        <p:spPr>
          <a:xfrm>
            <a:off x="711201" y="76200"/>
            <a:ext cx="9749641" cy="914400"/>
          </a:xfrm>
        </p:spPr>
        <p:txBody>
          <a:bodyPr/>
          <a:lstStyle/>
          <a:p>
            <a:pPr algn="ctr"/>
            <a:r>
              <a:rPr lang="en-US" altLang="en-US" sz="3600" b="1" dirty="0">
                <a:latin typeface="Georgia" panose="02040502050405020303" pitchFamily="18" charset="0"/>
                <a:ea typeface="Times New Roman" panose="02020603050405020304" pitchFamily="18" charset="0"/>
                <a:cs typeface="Georgia" panose="02040502050405020303" pitchFamily="18" charset="0"/>
              </a:rPr>
              <a:t>Thank you!</a:t>
            </a:r>
            <a:endParaRPr lang="en-US" altLang="en-US" sz="3600" dirty="0">
              <a:latin typeface="Georgia" panose="02040502050405020303" pitchFamily="18" charset="0"/>
              <a:ea typeface="Times New Roman" panose="02020603050405020304" pitchFamily="18" charset="0"/>
              <a:cs typeface="Georgia" panose="02040502050405020303" pitchFamily="18" charset="0"/>
            </a:endParaRPr>
          </a:p>
        </p:txBody>
      </p:sp>
      <p:sp>
        <p:nvSpPr>
          <p:cNvPr id="7" name="Text Placeholder 1">
            <a:extLst>
              <a:ext uri="{FF2B5EF4-FFF2-40B4-BE49-F238E27FC236}">
                <a16:creationId xmlns:a16="http://schemas.microsoft.com/office/drawing/2014/main" id="{608C9116-54CE-4FE8-B699-861C349F8A23}"/>
              </a:ext>
            </a:extLst>
          </p:cNvPr>
          <p:cNvSpPr txBox="1">
            <a:spLocks/>
          </p:cNvSpPr>
          <p:nvPr/>
        </p:nvSpPr>
        <p:spPr>
          <a:xfrm>
            <a:off x="5410200" y="2133600"/>
            <a:ext cx="5638800" cy="3708400"/>
          </a:xfrm>
          <a:prstGeom prst="rect">
            <a:avLst/>
          </a:prstGeom>
        </p:spPr>
        <p:txBody>
          <a:bodyPr vert="horz" lIns="91440" tIns="45720" rIns="91440" bIns="45720" rtlCol="0">
            <a:noAutofit/>
          </a:bodyPr>
          <a:lstStyle>
            <a:lvl1pPr marL="114300" indent="0" algn="ctr" defTabSz="914400" rtl="0" eaLnBrk="1" latinLnBrk="0" hangingPunct="1">
              <a:spcBef>
                <a:spcPts val="0"/>
              </a:spcBef>
              <a:spcAft>
                <a:spcPts val="1200"/>
              </a:spcAft>
              <a:buClr>
                <a:schemeClr val="accent1"/>
              </a:buClr>
              <a:buFont typeface="Arial" pitchFamily="34" charset="0"/>
              <a:buNone/>
              <a:defRPr sz="2000" kern="1200" baseline="0">
                <a:solidFill>
                  <a:schemeClr val="tx1"/>
                </a:solidFill>
                <a:latin typeface="+mn-lt"/>
                <a:ea typeface="+mn-ea"/>
                <a:cs typeface="+mn-cs"/>
              </a:defRPr>
            </a:lvl1pPr>
            <a:lvl2pPr marL="640080" indent="-228600" algn="l" defTabSz="914400" rtl="0" eaLnBrk="1" latinLnBrk="0" hangingPunct="1">
              <a:spcBef>
                <a:spcPts val="0"/>
              </a:spcBef>
              <a:spcAft>
                <a:spcPts val="1200"/>
              </a:spcAft>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ts val="0"/>
              </a:spcBef>
              <a:spcAft>
                <a:spcPts val="1200"/>
              </a:spcAft>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ts val="0"/>
              </a:spcBef>
              <a:spcAft>
                <a:spcPts val="1200"/>
              </a:spcAft>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ts val="0"/>
              </a:spcBef>
              <a:spcAft>
                <a:spcPts val="1200"/>
              </a:spcAft>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gn="ctr">
              <a:spcAft>
                <a:spcPts val="0"/>
              </a:spcAft>
              <a:buFont typeface="Arial" pitchFamily="34" charset="0"/>
              <a:buNone/>
            </a:pPr>
            <a:endParaRPr lang="en-US" dirty="0">
              <a:latin typeface="+mj-lt"/>
            </a:endParaRPr>
          </a:p>
        </p:txBody>
      </p:sp>
      <p:graphicFrame>
        <p:nvGraphicFramePr>
          <p:cNvPr id="9" name="Table 9">
            <a:extLst>
              <a:ext uri="{FF2B5EF4-FFF2-40B4-BE49-F238E27FC236}">
                <a16:creationId xmlns:a16="http://schemas.microsoft.com/office/drawing/2014/main" id="{2909D1BC-DD7F-A68C-133E-541B66FB48F1}"/>
              </a:ext>
            </a:extLst>
          </p:cNvPr>
          <p:cNvGraphicFramePr>
            <a:graphicFrameLocks noGrp="1"/>
          </p:cNvGraphicFramePr>
          <p:nvPr>
            <p:extLst>
              <p:ext uri="{D42A27DB-BD31-4B8C-83A1-F6EECF244321}">
                <p14:modId xmlns:p14="http://schemas.microsoft.com/office/powerpoint/2010/main" val="954909683"/>
              </p:ext>
            </p:extLst>
          </p:nvPr>
        </p:nvGraphicFramePr>
        <p:xfrm>
          <a:off x="2078842" y="1371600"/>
          <a:ext cx="8382000" cy="4953000"/>
        </p:xfrm>
        <a:graphic>
          <a:graphicData uri="http://schemas.openxmlformats.org/drawingml/2006/table">
            <a:tbl>
              <a:tblPr firstRow="1" bandRow="1">
                <a:tableStyleId>{2D5ABB26-0587-4C30-8999-92F81FD0307C}</a:tableStyleId>
              </a:tblPr>
              <a:tblGrid>
                <a:gridCol w="3657600">
                  <a:extLst>
                    <a:ext uri="{9D8B030D-6E8A-4147-A177-3AD203B41FA5}">
                      <a16:colId xmlns:a16="http://schemas.microsoft.com/office/drawing/2014/main" val="2126657929"/>
                    </a:ext>
                  </a:extLst>
                </a:gridCol>
                <a:gridCol w="2148905">
                  <a:extLst>
                    <a:ext uri="{9D8B030D-6E8A-4147-A177-3AD203B41FA5}">
                      <a16:colId xmlns:a16="http://schemas.microsoft.com/office/drawing/2014/main" val="2585113698"/>
                    </a:ext>
                  </a:extLst>
                </a:gridCol>
                <a:gridCol w="2575495">
                  <a:extLst>
                    <a:ext uri="{9D8B030D-6E8A-4147-A177-3AD203B41FA5}">
                      <a16:colId xmlns:a16="http://schemas.microsoft.com/office/drawing/2014/main" val="1989557381"/>
                    </a:ext>
                  </a:extLst>
                </a:gridCol>
              </a:tblGrid>
              <a:tr h="1651000">
                <a:tc>
                  <a:txBody>
                    <a:bodyPr/>
                    <a:lstStyle/>
                    <a:p>
                      <a:pPr algn="l"/>
                      <a:r>
                        <a:rPr lang="en-US" dirty="0"/>
                        <a:t>Lisa McBride</a:t>
                      </a:r>
                    </a:p>
                    <a:p>
                      <a:pPr algn="l"/>
                      <a:r>
                        <a:rPr lang="en-US" dirty="0"/>
                        <a:t>(713) 554-6747</a:t>
                      </a:r>
                    </a:p>
                    <a:p>
                      <a:pPr algn="l"/>
                      <a:r>
                        <a:rPr lang="en-US" dirty="0"/>
                        <a:t>lmcbride@thompsonhorton.com </a:t>
                      </a:r>
                    </a:p>
                    <a:p>
                      <a:pPr algn="l"/>
                      <a:endParaRPr lang="en-US" dirty="0"/>
                    </a:p>
                  </a:txBody>
                  <a:tcPr/>
                </a:tc>
                <a:tc>
                  <a:txBody>
                    <a:bodyPr/>
                    <a:lstStyle/>
                    <a:p>
                      <a:pPr algn="l"/>
                      <a:endParaRPr lang="en-US" dirty="0"/>
                    </a:p>
                  </a:txBody>
                  <a:tcPr/>
                </a:tc>
                <a:tc>
                  <a:txBody>
                    <a:bodyPr/>
                    <a:lstStyle/>
                    <a:p>
                      <a:pPr algn="l"/>
                      <a:r>
                        <a:rPr lang="en-US" dirty="0"/>
                        <a:t>Edgardo Colón</a:t>
                      </a:r>
                    </a:p>
                    <a:p>
                      <a:pPr algn="l"/>
                      <a:r>
                        <a:rPr lang="en-US" dirty="0"/>
                        <a:t>(713) 520-1064</a:t>
                      </a:r>
                    </a:p>
                    <a:p>
                      <a:pPr algn="l"/>
                      <a:r>
                        <a:rPr lang="en-US" dirty="0"/>
                        <a:t>edgar.c@westLLP.com </a:t>
                      </a:r>
                    </a:p>
                    <a:p>
                      <a:pPr algn="l"/>
                      <a:endParaRPr lang="en-US" dirty="0"/>
                    </a:p>
                  </a:txBody>
                  <a:tcPr/>
                </a:tc>
                <a:extLst>
                  <a:ext uri="{0D108BD9-81ED-4DB2-BD59-A6C34878D82A}">
                    <a16:rowId xmlns:a16="http://schemas.microsoft.com/office/drawing/2014/main" val="3356754342"/>
                  </a:ext>
                </a:extLst>
              </a:tr>
              <a:tr h="1651000">
                <a:tc>
                  <a:txBody>
                    <a:bodyPr/>
                    <a:lstStyle/>
                    <a:p>
                      <a:pPr algn="l"/>
                      <a:r>
                        <a:rPr lang="en-US" dirty="0"/>
                        <a:t>Celena Vinson</a:t>
                      </a:r>
                    </a:p>
                    <a:p>
                      <a:pPr algn="l"/>
                      <a:r>
                        <a:rPr lang="en-US" dirty="0"/>
                        <a:t>(713) 554-6742 </a:t>
                      </a:r>
                    </a:p>
                    <a:p>
                      <a:pPr algn="l"/>
                      <a:r>
                        <a:rPr lang="en-US" dirty="0"/>
                        <a:t>cvinson@thompsonhorton.com </a:t>
                      </a:r>
                    </a:p>
                    <a:p>
                      <a:pPr algn="l"/>
                      <a:endParaRPr lang="en-US" dirty="0"/>
                    </a:p>
                  </a:txBody>
                  <a:tcPr/>
                </a:tc>
                <a:tc>
                  <a:txBody>
                    <a:bodyPr/>
                    <a:lstStyle/>
                    <a:p>
                      <a:pPr algn="l"/>
                      <a:r>
                        <a:rPr lang="en-US" dirty="0"/>
                        <a:t> </a:t>
                      </a:r>
                    </a:p>
                  </a:txBody>
                  <a:tcPr/>
                </a:tc>
                <a:tc>
                  <a:txBody>
                    <a:bodyPr/>
                    <a:lstStyle/>
                    <a:p>
                      <a:pPr algn="l"/>
                      <a:r>
                        <a:rPr lang="en-US" dirty="0"/>
                        <a:t>Dennis Harner</a:t>
                      </a:r>
                    </a:p>
                    <a:p>
                      <a:pPr algn="l"/>
                      <a:r>
                        <a:rPr lang="en-US" dirty="0"/>
                        <a:t>(512) 454-1768</a:t>
                      </a:r>
                    </a:p>
                    <a:p>
                      <a:pPr algn="l"/>
                      <a:r>
                        <a:rPr lang="en-US" dirty="0"/>
                        <a:t>ddharner@gmail.com </a:t>
                      </a:r>
                    </a:p>
                    <a:p>
                      <a:pPr algn="l"/>
                      <a:endParaRPr lang="en-US" dirty="0"/>
                    </a:p>
                  </a:txBody>
                  <a:tcPr/>
                </a:tc>
                <a:extLst>
                  <a:ext uri="{0D108BD9-81ED-4DB2-BD59-A6C34878D82A}">
                    <a16:rowId xmlns:a16="http://schemas.microsoft.com/office/drawing/2014/main" val="2149817883"/>
                  </a:ext>
                </a:extLst>
              </a:tr>
              <a:tr h="1651000">
                <a:tc>
                  <a:txBody>
                    <a:bodyPr/>
                    <a:lstStyle/>
                    <a:p>
                      <a:pPr algn="l"/>
                      <a:r>
                        <a:rPr lang="en-US" dirty="0"/>
                        <a:t>Paige Martin</a:t>
                      </a:r>
                    </a:p>
                    <a:p>
                      <a:pPr algn="l"/>
                      <a:r>
                        <a:rPr lang="en-US" dirty="0"/>
                        <a:t>(713) 554-6756</a:t>
                      </a:r>
                    </a:p>
                    <a:p>
                      <a:pPr algn="l"/>
                      <a:r>
                        <a:rPr lang="en-US" dirty="0"/>
                        <a:t>pmartin@thompsonhorton.com </a:t>
                      </a:r>
                    </a:p>
                    <a:p>
                      <a:pPr algn="l"/>
                      <a:endParaRPr lang="en-US" dirty="0"/>
                    </a:p>
                  </a:txBody>
                  <a:tcPr/>
                </a:tc>
                <a:tc>
                  <a:txBody>
                    <a:bodyPr/>
                    <a:lstStyle/>
                    <a:p>
                      <a:pPr algn="l"/>
                      <a:endParaRPr lang="en-US" dirty="0"/>
                    </a:p>
                  </a:txBody>
                  <a:tcPr/>
                </a:tc>
                <a:tc>
                  <a:txBody>
                    <a:bodyPr/>
                    <a:lstStyle/>
                    <a:p>
                      <a:pPr algn="l"/>
                      <a:endParaRPr lang="en-US" dirty="0"/>
                    </a:p>
                  </a:txBody>
                  <a:tcPr/>
                </a:tc>
                <a:extLst>
                  <a:ext uri="{0D108BD9-81ED-4DB2-BD59-A6C34878D82A}">
                    <a16:rowId xmlns:a16="http://schemas.microsoft.com/office/drawing/2014/main" val="4092381922"/>
                  </a:ext>
                </a:extLst>
              </a:tr>
            </a:tbl>
          </a:graphicData>
        </a:graphic>
      </p:graphicFrame>
      <p:pic>
        <p:nvPicPr>
          <p:cNvPr id="11" name="Picture 10" descr="A person smiling for the camera&#10;&#10;Description automatically generated with low confidence">
            <a:extLst>
              <a:ext uri="{FF2B5EF4-FFF2-40B4-BE49-F238E27FC236}">
                <a16:creationId xmlns:a16="http://schemas.microsoft.com/office/drawing/2014/main" id="{2DDCBAB8-A520-653C-D1CF-506BC5567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617" y="838200"/>
            <a:ext cx="1708765" cy="1708765"/>
          </a:xfrm>
          <a:prstGeom prst="rect">
            <a:avLst/>
          </a:prstGeom>
          <a:ln>
            <a:noFill/>
          </a:ln>
          <a:effectLst>
            <a:softEdge rad="112500"/>
          </a:effectLst>
        </p:spPr>
      </p:pic>
      <p:pic>
        <p:nvPicPr>
          <p:cNvPr id="13" name="Picture 12" descr="A picture containing person, window, wall, indoor&#10;&#10;Description automatically generated">
            <a:extLst>
              <a:ext uri="{FF2B5EF4-FFF2-40B4-BE49-F238E27FC236}">
                <a16:creationId xmlns:a16="http://schemas.microsoft.com/office/drawing/2014/main" id="{74C66882-D7C5-9564-A657-A371302EA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617" y="2590800"/>
            <a:ext cx="1708765" cy="1708765"/>
          </a:xfrm>
          <a:prstGeom prst="rect">
            <a:avLst/>
          </a:prstGeom>
          <a:ln>
            <a:noFill/>
          </a:ln>
          <a:effectLst>
            <a:softEdge rad="112500"/>
          </a:effectLst>
        </p:spPr>
      </p:pic>
      <p:pic>
        <p:nvPicPr>
          <p:cNvPr id="15" name="Picture 14" descr="A person smiling for the camera&#10;&#10;Description automatically generated with medium confidence">
            <a:extLst>
              <a:ext uri="{FF2B5EF4-FFF2-40B4-BE49-F238E27FC236}">
                <a16:creationId xmlns:a16="http://schemas.microsoft.com/office/drawing/2014/main" id="{C8BAF8C0-C81B-8630-833F-CCC10CC6EC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617" y="4419600"/>
            <a:ext cx="1708765" cy="1708765"/>
          </a:xfrm>
          <a:prstGeom prst="rect">
            <a:avLst/>
          </a:prstGeom>
          <a:ln>
            <a:noFill/>
          </a:ln>
          <a:effectLst>
            <a:softEdge rad="112500"/>
          </a:effectLst>
        </p:spPr>
      </p:pic>
      <p:pic>
        <p:nvPicPr>
          <p:cNvPr id="17" name="Picture 16">
            <a:extLst>
              <a:ext uri="{FF2B5EF4-FFF2-40B4-BE49-F238E27FC236}">
                <a16:creationId xmlns:a16="http://schemas.microsoft.com/office/drawing/2014/main" id="{C9B95014-0166-1C61-0D9C-55F1AD4BE68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096000" y="990600"/>
            <a:ext cx="1708765" cy="1708765"/>
          </a:xfrm>
          <a:prstGeom prst="rect">
            <a:avLst/>
          </a:prstGeom>
          <a:ln>
            <a:noFill/>
          </a:ln>
          <a:effectLst>
            <a:softEdge rad="112500"/>
          </a:effectLst>
        </p:spPr>
      </p:pic>
      <p:pic>
        <p:nvPicPr>
          <p:cNvPr id="19" name="Picture 18" descr="A person wearing glasses&#10;&#10;Description automatically generated with medium confidence">
            <a:extLst>
              <a:ext uri="{FF2B5EF4-FFF2-40B4-BE49-F238E27FC236}">
                <a16:creationId xmlns:a16="http://schemas.microsoft.com/office/drawing/2014/main" id="{6562F288-9B85-C4C5-95EE-29550CF715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2772444"/>
            <a:ext cx="1802592" cy="1527121"/>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25468F-269F-4309-8D18-D0687B073C1F}"/>
              </a:ext>
            </a:extLst>
          </p:cNvPr>
          <p:cNvSpPr>
            <a:spLocks noGrp="1"/>
          </p:cNvSpPr>
          <p:nvPr>
            <p:ph type="title"/>
          </p:nvPr>
        </p:nvSpPr>
        <p:spPr/>
        <p:txBody>
          <a:bodyPr anchor="t"/>
          <a:lstStyle/>
          <a:p>
            <a:r>
              <a:rPr lang="en-US" dirty="0"/>
              <a:t>Current Trustees</a:t>
            </a:r>
            <a:br>
              <a:rPr lang="en-US" dirty="0"/>
            </a:br>
            <a:endParaRPr lang="en-US" dirty="0"/>
          </a:p>
        </p:txBody>
      </p:sp>
      <p:pic>
        <p:nvPicPr>
          <p:cNvPr id="6" name="Picture 5">
            <a:extLst>
              <a:ext uri="{FF2B5EF4-FFF2-40B4-BE49-F238E27FC236}">
                <a16:creationId xmlns:a16="http://schemas.microsoft.com/office/drawing/2014/main" id="{39FF1709-E272-E260-9C0E-F4305283BF35}"/>
              </a:ext>
            </a:extLst>
          </p:cNvPr>
          <p:cNvPicPr>
            <a:picLocks noChangeAspect="1"/>
          </p:cNvPicPr>
          <p:nvPr/>
        </p:nvPicPr>
        <p:blipFill>
          <a:blip r:embed="rId2"/>
          <a:stretch>
            <a:fillRect/>
          </a:stretch>
        </p:blipFill>
        <p:spPr>
          <a:xfrm>
            <a:off x="381000" y="1143000"/>
            <a:ext cx="1219200" cy="1295400"/>
          </a:xfrm>
          <a:prstGeom prst="rect">
            <a:avLst/>
          </a:prstGeom>
        </p:spPr>
      </p:pic>
      <p:sp>
        <p:nvSpPr>
          <p:cNvPr id="7" name="TextBox 6">
            <a:extLst>
              <a:ext uri="{FF2B5EF4-FFF2-40B4-BE49-F238E27FC236}">
                <a16:creationId xmlns:a16="http://schemas.microsoft.com/office/drawing/2014/main" id="{2B788CC3-5668-829D-776A-1E840F8C2A45}"/>
              </a:ext>
            </a:extLst>
          </p:cNvPr>
          <p:cNvSpPr txBox="1"/>
          <p:nvPr/>
        </p:nvSpPr>
        <p:spPr>
          <a:xfrm>
            <a:off x="1676400" y="1143000"/>
            <a:ext cx="1524000" cy="1200329"/>
          </a:xfrm>
          <a:prstGeom prst="rect">
            <a:avLst/>
          </a:prstGeom>
          <a:noFill/>
        </p:spPr>
        <p:txBody>
          <a:bodyPr wrap="square" rtlCol="0">
            <a:spAutoFit/>
          </a:bodyPr>
          <a:lstStyle/>
          <a:p>
            <a:r>
              <a:rPr lang="en-US" sz="1200" b="1" dirty="0"/>
              <a:t>DISTRICT  I</a:t>
            </a:r>
          </a:p>
          <a:p>
            <a:endParaRPr lang="en-US" sz="1200" b="1" dirty="0"/>
          </a:p>
          <a:p>
            <a:r>
              <a:rPr lang="en-US" sz="1200" b="1" dirty="0"/>
              <a:t>Monica Flores </a:t>
            </a:r>
            <a:r>
              <a:rPr lang="en-US" sz="1200" b="1" dirty="0" err="1"/>
              <a:t>Richart</a:t>
            </a:r>
            <a:r>
              <a:rPr lang="en-US" sz="1200" b="1" dirty="0"/>
              <a:t>, Vice Chair</a:t>
            </a:r>
          </a:p>
          <a:p>
            <a:endParaRPr lang="en-US" sz="1200" b="1" dirty="0"/>
          </a:p>
          <a:p>
            <a:endParaRPr lang="en-US" sz="1200" b="1" dirty="0"/>
          </a:p>
        </p:txBody>
      </p:sp>
      <p:pic>
        <p:nvPicPr>
          <p:cNvPr id="8" name="Picture 7">
            <a:extLst>
              <a:ext uri="{FF2B5EF4-FFF2-40B4-BE49-F238E27FC236}">
                <a16:creationId xmlns:a16="http://schemas.microsoft.com/office/drawing/2014/main" id="{EE2FAD3C-C077-2816-5410-667559685C57}"/>
              </a:ext>
            </a:extLst>
          </p:cNvPr>
          <p:cNvPicPr>
            <a:picLocks noChangeAspect="1"/>
          </p:cNvPicPr>
          <p:nvPr/>
        </p:nvPicPr>
        <p:blipFill>
          <a:blip r:embed="rId3"/>
          <a:stretch>
            <a:fillRect/>
          </a:stretch>
        </p:blipFill>
        <p:spPr>
          <a:xfrm>
            <a:off x="3962400" y="1143000"/>
            <a:ext cx="1295400" cy="1371600"/>
          </a:xfrm>
          <a:prstGeom prst="rect">
            <a:avLst/>
          </a:prstGeom>
        </p:spPr>
      </p:pic>
      <p:sp>
        <p:nvSpPr>
          <p:cNvPr id="10" name="TextBox 9">
            <a:extLst>
              <a:ext uri="{FF2B5EF4-FFF2-40B4-BE49-F238E27FC236}">
                <a16:creationId xmlns:a16="http://schemas.microsoft.com/office/drawing/2014/main" id="{C139E665-054B-6822-8E79-718EDB50EDA4}"/>
              </a:ext>
            </a:extLst>
          </p:cNvPr>
          <p:cNvSpPr txBox="1"/>
          <p:nvPr/>
        </p:nvSpPr>
        <p:spPr>
          <a:xfrm>
            <a:off x="5334000" y="1143000"/>
            <a:ext cx="1752600" cy="1015663"/>
          </a:xfrm>
          <a:prstGeom prst="rect">
            <a:avLst/>
          </a:prstGeom>
          <a:noFill/>
        </p:spPr>
        <p:txBody>
          <a:bodyPr wrap="square" rtlCol="0">
            <a:spAutoFit/>
          </a:bodyPr>
          <a:lstStyle/>
          <a:p>
            <a:r>
              <a:rPr lang="en-US" sz="1200" b="1" dirty="0"/>
              <a:t>DISTRICT II</a:t>
            </a:r>
          </a:p>
          <a:p>
            <a:endParaRPr lang="en-US" sz="1200" b="1" dirty="0"/>
          </a:p>
          <a:p>
            <a:r>
              <a:rPr lang="en-US" sz="1200" b="1" dirty="0"/>
              <a:t>Charlene Ward Johnson</a:t>
            </a:r>
          </a:p>
          <a:p>
            <a:endParaRPr lang="en-US" sz="1200" b="1" dirty="0"/>
          </a:p>
          <a:p>
            <a:endParaRPr lang="en-US" sz="1200" b="1" dirty="0"/>
          </a:p>
        </p:txBody>
      </p:sp>
      <p:pic>
        <p:nvPicPr>
          <p:cNvPr id="12" name="Picture 11">
            <a:extLst>
              <a:ext uri="{FF2B5EF4-FFF2-40B4-BE49-F238E27FC236}">
                <a16:creationId xmlns:a16="http://schemas.microsoft.com/office/drawing/2014/main" id="{E0C8929B-2D4D-F0F9-9166-517DAD1CE6DA}"/>
              </a:ext>
            </a:extLst>
          </p:cNvPr>
          <p:cNvPicPr>
            <a:picLocks noChangeAspect="1"/>
          </p:cNvPicPr>
          <p:nvPr/>
        </p:nvPicPr>
        <p:blipFill>
          <a:blip r:embed="rId4"/>
          <a:stretch>
            <a:fillRect/>
          </a:stretch>
        </p:blipFill>
        <p:spPr>
          <a:xfrm>
            <a:off x="7696200" y="1143000"/>
            <a:ext cx="1219200" cy="1371600"/>
          </a:xfrm>
          <a:prstGeom prst="rect">
            <a:avLst/>
          </a:prstGeom>
        </p:spPr>
      </p:pic>
      <p:sp>
        <p:nvSpPr>
          <p:cNvPr id="14" name="TextBox 13">
            <a:extLst>
              <a:ext uri="{FF2B5EF4-FFF2-40B4-BE49-F238E27FC236}">
                <a16:creationId xmlns:a16="http://schemas.microsoft.com/office/drawing/2014/main" id="{D13BF8AA-712F-0B37-FA65-2592EB82E85C}"/>
              </a:ext>
            </a:extLst>
          </p:cNvPr>
          <p:cNvSpPr txBox="1"/>
          <p:nvPr/>
        </p:nvSpPr>
        <p:spPr>
          <a:xfrm>
            <a:off x="8991600" y="1143000"/>
            <a:ext cx="1524000" cy="1015663"/>
          </a:xfrm>
          <a:prstGeom prst="rect">
            <a:avLst/>
          </a:prstGeom>
          <a:noFill/>
        </p:spPr>
        <p:txBody>
          <a:bodyPr wrap="square" rtlCol="0">
            <a:spAutoFit/>
          </a:bodyPr>
          <a:lstStyle/>
          <a:p>
            <a:r>
              <a:rPr lang="en-US" sz="1200" b="1" dirty="0"/>
              <a:t>DISTRICT III</a:t>
            </a:r>
          </a:p>
          <a:p>
            <a:endParaRPr lang="en-US" sz="1200" b="1" dirty="0"/>
          </a:p>
          <a:p>
            <a:r>
              <a:rPr lang="en-US" sz="1200" b="1" dirty="0"/>
              <a:t>Dr. Adriana </a:t>
            </a:r>
            <a:r>
              <a:rPr lang="en-US" sz="1200" b="1" dirty="0" err="1"/>
              <a:t>Tamez</a:t>
            </a:r>
            <a:r>
              <a:rPr lang="en-US" sz="1200" b="1" dirty="0"/>
              <a:t> </a:t>
            </a:r>
          </a:p>
          <a:p>
            <a:endParaRPr lang="en-US" sz="1200" b="1" dirty="0"/>
          </a:p>
          <a:p>
            <a:endParaRPr lang="en-US" sz="1200" b="1" dirty="0"/>
          </a:p>
        </p:txBody>
      </p:sp>
      <p:pic>
        <p:nvPicPr>
          <p:cNvPr id="16" name="Picture 15">
            <a:extLst>
              <a:ext uri="{FF2B5EF4-FFF2-40B4-BE49-F238E27FC236}">
                <a16:creationId xmlns:a16="http://schemas.microsoft.com/office/drawing/2014/main" id="{223F6052-F607-51EF-609E-499DC8B8045E}"/>
              </a:ext>
            </a:extLst>
          </p:cNvPr>
          <p:cNvPicPr>
            <a:picLocks noChangeAspect="1"/>
          </p:cNvPicPr>
          <p:nvPr/>
        </p:nvPicPr>
        <p:blipFill>
          <a:blip r:embed="rId5"/>
          <a:stretch>
            <a:fillRect/>
          </a:stretch>
        </p:blipFill>
        <p:spPr>
          <a:xfrm>
            <a:off x="381000" y="2895600"/>
            <a:ext cx="1295400" cy="1295400"/>
          </a:xfrm>
          <a:prstGeom prst="rect">
            <a:avLst/>
          </a:prstGeom>
        </p:spPr>
      </p:pic>
      <p:sp>
        <p:nvSpPr>
          <p:cNvPr id="17" name="TextBox 16">
            <a:extLst>
              <a:ext uri="{FF2B5EF4-FFF2-40B4-BE49-F238E27FC236}">
                <a16:creationId xmlns:a16="http://schemas.microsoft.com/office/drawing/2014/main" id="{920F61CF-540D-73EC-C107-BBE066A419E0}"/>
              </a:ext>
            </a:extLst>
          </p:cNvPr>
          <p:cNvSpPr txBox="1"/>
          <p:nvPr/>
        </p:nvSpPr>
        <p:spPr>
          <a:xfrm>
            <a:off x="1752600" y="2895600"/>
            <a:ext cx="1447800" cy="1015663"/>
          </a:xfrm>
          <a:prstGeom prst="rect">
            <a:avLst/>
          </a:prstGeom>
          <a:noFill/>
        </p:spPr>
        <p:txBody>
          <a:bodyPr wrap="square" rtlCol="0">
            <a:spAutoFit/>
          </a:bodyPr>
          <a:lstStyle/>
          <a:p>
            <a:r>
              <a:rPr lang="en-US" sz="1200" b="1" dirty="0"/>
              <a:t>DISTRICT IV</a:t>
            </a:r>
          </a:p>
          <a:p>
            <a:endParaRPr lang="en-US" sz="1200" b="1" dirty="0"/>
          </a:p>
          <a:p>
            <a:r>
              <a:rPr lang="en-US" sz="1200" b="1" dirty="0"/>
              <a:t>Dr. Regan Flowers</a:t>
            </a:r>
          </a:p>
          <a:p>
            <a:endParaRPr lang="en-US" sz="1200" b="1" dirty="0"/>
          </a:p>
          <a:p>
            <a:endParaRPr lang="en-US" sz="1200" b="1" dirty="0"/>
          </a:p>
        </p:txBody>
      </p:sp>
      <p:pic>
        <p:nvPicPr>
          <p:cNvPr id="18" name="Picture 17">
            <a:extLst>
              <a:ext uri="{FF2B5EF4-FFF2-40B4-BE49-F238E27FC236}">
                <a16:creationId xmlns:a16="http://schemas.microsoft.com/office/drawing/2014/main" id="{92138FF4-D698-0245-F664-F9BFBEFA91D4}"/>
              </a:ext>
            </a:extLst>
          </p:cNvPr>
          <p:cNvPicPr>
            <a:picLocks noChangeAspect="1"/>
          </p:cNvPicPr>
          <p:nvPr/>
        </p:nvPicPr>
        <p:blipFill>
          <a:blip r:embed="rId6"/>
          <a:stretch>
            <a:fillRect/>
          </a:stretch>
        </p:blipFill>
        <p:spPr>
          <a:xfrm>
            <a:off x="3962400" y="2895600"/>
            <a:ext cx="1295400" cy="1371600"/>
          </a:xfrm>
          <a:prstGeom prst="rect">
            <a:avLst/>
          </a:prstGeom>
        </p:spPr>
      </p:pic>
      <p:sp>
        <p:nvSpPr>
          <p:cNvPr id="19" name="TextBox 18">
            <a:extLst>
              <a:ext uri="{FF2B5EF4-FFF2-40B4-BE49-F238E27FC236}">
                <a16:creationId xmlns:a16="http://schemas.microsoft.com/office/drawing/2014/main" id="{AD16548B-042D-E341-E48F-C8CF639CBF52}"/>
              </a:ext>
            </a:extLst>
          </p:cNvPr>
          <p:cNvSpPr txBox="1"/>
          <p:nvPr/>
        </p:nvSpPr>
        <p:spPr>
          <a:xfrm>
            <a:off x="5257800" y="2895600"/>
            <a:ext cx="1600200" cy="1015663"/>
          </a:xfrm>
          <a:prstGeom prst="rect">
            <a:avLst/>
          </a:prstGeom>
          <a:noFill/>
        </p:spPr>
        <p:txBody>
          <a:bodyPr wrap="square" rtlCol="0">
            <a:spAutoFit/>
          </a:bodyPr>
          <a:lstStyle/>
          <a:p>
            <a:r>
              <a:rPr lang="en-US" sz="1200" b="1" dirty="0"/>
              <a:t>DISTRICT V</a:t>
            </a:r>
          </a:p>
          <a:p>
            <a:endParaRPr lang="en-US" sz="1200" b="1" dirty="0"/>
          </a:p>
          <a:p>
            <a:r>
              <a:rPr lang="en-US" sz="1200" b="1" dirty="0"/>
              <a:t>Robert Glaser</a:t>
            </a:r>
          </a:p>
          <a:p>
            <a:endParaRPr lang="en-US" sz="1200" b="1" dirty="0"/>
          </a:p>
          <a:p>
            <a:endParaRPr lang="en-US" sz="1200" b="1" dirty="0"/>
          </a:p>
        </p:txBody>
      </p:sp>
      <p:pic>
        <p:nvPicPr>
          <p:cNvPr id="20" name="Picture 19">
            <a:extLst>
              <a:ext uri="{FF2B5EF4-FFF2-40B4-BE49-F238E27FC236}">
                <a16:creationId xmlns:a16="http://schemas.microsoft.com/office/drawing/2014/main" id="{AD050C7A-7146-4245-E66D-12374140D7C7}"/>
              </a:ext>
            </a:extLst>
          </p:cNvPr>
          <p:cNvPicPr>
            <a:picLocks noChangeAspect="1"/>
          </p:cNvPicPr>
          <p:nvPr/>
        </p:nvPicPr>
        <p:blipFill>
          <a:blip r:embed="rId7"/>
          <a:stretch>
            <a:fillRect/>
          </a:stretch>
        </p:blipFill>
        <p:spPr>
          <a:xfrm>
            <a:off x="7696200" y="2895600"/>
            <a:ext cx="1219200" cy="1371600"/>
          </a:xfrm>
          <a:prstGeom prst="rect">
            <a:avLst/>
          </a:prstGeom>
        </p:spPr>
      </p:pic>
      <p:sp>
        <p:nvSpPr>
          <p:cNvPr id="21" name="TextBox 20">
            <a:extLst>
              <a:ext uri="{FF2B5EF4-FFF2-40B4-BE49-F238E27FC236}">
                <a16:creationId xmlns:a16="http://schemas.microsoft.com/office/drawing/2014/main" id="{F6D5B6B4-FA9C-D4C5-6A74-F32B1F99F307}"/>
              </a:ext>
            </a:extLst>
          </p:cNvPr>
          <p:cNvSpPr txBox="1"/>
          <p:nvPr/>
        </p:nvSpPr>
        <p:spPr>
          <a:xfrm>
            <a:off x="8915400" y="2895600"/>
            <a:ext cx="1600200" cy="1015663"/>
          </a:xfrm>
          <a:prstGeom prst="rect">
            <a:avLst/>
          </a:prstGeom>
          <a:noFill/>
        </p:spPr>
        <p:txBody>
          <a:bodyPr wrap="square" rtlCol="0">
            <a:spAutoFit/>
          </a:bodyPr>
          <a:lstStyle/>
          <a:p>
            <a:r>
              <a:rPr lang="en-US" sz="1200" b="1" dirty="0"/>
              <a:t>DISTRICT VI</a:t>
            </a:r>
          </a:p>
          <a:p>
            <a:endParaRPr lang="en-US" sz="1200" b="1" dirty="0"/>
          </a:p>
          <a:p>
            <a:r>
              <a:rPr lang="en-US" sz="1200" b="1" dirty="0"/>
              <a:t>Dave B. Wilson</a:t>
            </a:r>
          </a:p>
          <a:p>
            <a:endParaRPr lang="en-US" sz="1200" b="1" dirty="0"/>
          </a:p>
          <a:p>
            <a:r>
              <a:rPr lang="en-US" sz="1200" b="1" dirty="0"/>
              <a:t> </a:t>
            </a:r>
          </a:p>
        </p:txBody>
      </p:sp>
      <p:pic>
        <p:nvPicPr>
          <p:cNvPr id="22" name="Picture 21">
            <a:extLst>
              <a:ext uri="{FF2B5EF4-FFF2-40B4-BE49-F238E27FC236}">
                <a16:creationId xmlns:a16="http://schemas.microsoft.com/office/drawing/2014/main" id="{35B493B5-1B8D-1F91-C148-82DCB82E41EC}"/>
              </a:ext>
            </a:extLst>
          </p:cNvPr>
          <p:cNvPicPr>
            <a:picLocks noChangeAspect="1"/>
          </p:cNvPicPr>
          <p:nvPr/>
        </p:nvPicPr>
        <p:blipFill>
          <a:blip r:embed="rId8"/>
          <a:stretch>
            <a:fillRect/>
          </a:stretch>
        </p:blipFill>
        <p:spPr>
          <a:xfrm>
            <a:off x="381000" y="4572000"/>
            <a:ext cx="1295400" cy="1371600"/>
          </a:xfrm>
          <a:prstGeom prst="rect">
            <a:avLst/>
          </a:prstGeom>
        </p:spPr>
      </p:pic>
      <p:sp>
        <p:nvSpPr>
          <p:cNvPr id="23" name="TextBox 22">
            <a:extLst>
              <a:ext uri="{FF2B5EF4-FFF2-40B4-BE49-F238E27FC236}">
                <a16:creationId xmlns:a16="http://schemas.microsoft.com/office/drawing/2014/main" id="{58038690-0204-2318-8BB9-32808F36350A}"/>
              </a:ext>
            </a:extLst>
          </p:cNvPr>
          <p:cNvSpPr txBox="1"/>
          <p:nvPr/>
        </p:nvSpPr>
        <p:spPr>
          <a:xfrm>
            <a:off x="1676400" y="4572000"/>
            <a:ext cx="1600200" cy="1200329"/>
          </a:xfrm>
          <a:prstGeom prst="rect">
            <a:avLst/>
          </a:prstGeom>
          <a:noFill/>
        </p:spPr>
        <p:txBody>
          <a:bodyPr wrap="square" rtlCol="0">
            <a:spAutoFit/>
          </a:bodyPr>
          <a:lstStyle/>
          <a:p>
            <a:r>
              <a:rPr lang="en-US" sz="1200" b="1" dirty="0"/>
              <a:t>DISTRICT VII</a:t>
            </a:r>
          </a:p>
          <a:p>
            <a:endParaRPr lang="en-US" sz="1200" b="1" dirty="0"/>
          </a:p>
          <a:p>
            <a:r>
              <a:rPr lang="en-US" sz="1200" b="1" dirty="0"/>
              <a:t>Dr. Cynthia </a:t>
            </a:r>
            <a:r>
              <a:rPr lang="en-US" sz="1200" b="1" dirty="0" err="1"/>
              <a:t>Lenton</a:t>
            </a:r>
            <a:r>
              <a:rPr lang="en-US" sz="1200" b="1" dirty="0"/>
              <a:t>-Gary, Chair</a:t>
            </a:r>
          </a:p>
          <a:p>
            <a:endParaRPr lang="en-US" sz="1200" b="1" dirty="0"/>
          </a:p>
          <a:p>
            <a:endParaRPr lang="en-US" sz="1200" b="1" dirty="0"/>
          </a:p>
        </p:txBody>
      </p:sp>
      <p:pic>
        <p:nvPicPr>
          <p:cNvPr id="24" name="Picture 23">
            <a:extLst>
              <a:ext uri="{FF2B5EF4-FFF2-40B4-BE49-F238E27FC236}">
                <a16:creationId xmlns:a16="http://schemas.microsoft.com/office/drawing/2014/main" id="{54659AF6-59EE-9C87-A60E-B9BF647BA094}"/>
              </a:ext>
            </a:extLst>
          </p:cNvPr>
          <p:cNvPicPr>
            <a:picLocks noChangeAspect="1"/>
          </p:cNvPicPr>
          <p:nvPr/>
        </p:nvPicPr>
        <p:blipFill>
          <a:blip r:embed="rId9"/>
          <a:stretch>
            <a:fillRect/>
          </a:stretch>
        </p:blipFill>
        <p:spPr>
          <a:xfrm>
            <a:off x="3962400" y="4572000"/>
            <a:ext cx="1295400" cy="1447800"/>
          </a:xfrm>
          <a:prstGeom prst="rect">
            <a:avLst/>
          </a:prstGeom>
        </p:spPr>
      </p:pic>
      <p:sp>
        <p:nvSpPr>
          <p:cNvPr id="25" name="TextBox 24">
            <a:extLst>
              <a:ext uri="{FF2B5EF4-FFF2-40B4-BE49-F238E27FC236}">
                <a16:creationId xmlns:a16="http://schemas.microsoft.com/office/drawing/2014/main" id="{58E91407-12EF-3A4E-9C7B-128E0A87F0EE}"/>
              </a:ext>
            </a:extLst>
          </p:cNvPr>
          <p:cNvSpPr txBox="1"/>
          <p:nvPr/>
        </p:nvSpPr>
        <p:spPr>
          <a:xfrm>
            <a:off x="5257800" y="4572000"/>
            <a:ext cx="1676400" cy="1569660"/>
          </a:xfrm>
          <a:prstGeom prst="rect">
            <a:avLst/>
          </a:prstGeom>
          <a:noFill/>
        </p:spPr>
        <p:txBody>
          <a:bodyPr wrap="square" rtlCol="0">
            <a:spAutoFit/>
          </a:bodyPr>
          <a:lstStyle/>
          <a:p>
            <a:r>
              <a:rPr lang="en-US" sz="1200" b="1" dirty="0"/>
              <a:t>DISTRICT VIII</a:t>
            </a:r>
          </a:p>
          <a:p>
            <a:endParaRPr lang="en-US" sz="1200" b="1" dirty="0"/>
          </a:p>
          <a:p>
            <a:r>
              <a:rPr lang="en-US" sz="1200" b="1" dirty="0"/>
              <a:t>Eva L. </a:t>
            </a:r>
            <a:r>
              <a:rPr lang="en-US" sz="1200" b="1" dirty="0" err="1"/>
              <a:t>Loredo</a:t>
            </a:r>
            <a:r>
              <a:rPr lang="en-US" sz="1200" b="1" dirty="0"/>
              <a:t>, Secretary</a:t>
            </a:r>
          </a:p>
          <a:p>
            <a:endParaRPr lang="en-US" sz="1200" b="1" dirty="0"/>
          </a:p>
          <a:p>
            <a:endParaRPr lang="en-US" sz="1200" b="1" dirty="0"/>
          </a:p>
          <a:p>
            <a:endParaRPr lang="en-US" sz="1200" b="1" dirty="0"/>
          </a:p>
          <a:p>
            <a:endParaRPr lang="en-US" sz="1200" b="1" dirty="0"/>
          </a:p>
        </p:txBody>
      </p:sp>
      <p:pic>
        <p:nvPicPr>
          <p:cNvPr id="26" name="Picture 25">
            <a:extLst>
              <a:ext uri="{FF2B5EF4-FFF2-40B4-BE49-F238E27FC236}">
                <a16:creationId xmlns:a16="http://schemas.microsoft.com/office/drawing/2014/main" id="{CFB366F0-B0DD-F950-314C-512D213191CE}"/>
              </a:ext>
            </a:extLst>
          </p:cNvPr>
          <p:cNvPicPr>
            <a:picLocks noChangeAspect="1"/>
          </p:cNvPicPr>
          <p:nvPr/>
        </p:nvPicPr>
        <p:blipFill rotWithShape="1">
          <a:blip r:embed="rId10"/>
          <a:srcRect l="11512" r="9962" b="6597"/>
          <a:stretch/>
        </p:blipFill>
        <p:spPr>
          <a:xfrm>
            <a:off x="7696200" y="4571234"/>
            <a:ext cx="1219201" cy="1447800"/>
          </a:xfrm>
          <a:prstGeom prst="rect">
            <a:avLst/>
          </a:prstGeom>
        </p:spPr>
      </p:pic>
      <p:sp>
        <p:nvSpPr>
          <p:cNvPr id="27" name="TextBox 26">
            <a:extLst>
              <a:ext uri="{FF2B5EF4-FFF2-40B4-BE49-F238E27FC236}">
                <a16:creationId xmlns:a16="http://schemas.microsoft.com/office/drawing/2014/main" id="{3D53F254-9378-CB07-4EE1-38E1E5C33E97}"/>
              </a:ext>
            </a:extLst>
          </p:cNvPr>
          <p:cNvSpPr txBox="1"/>
          <p:nvPr/>
        </p:nvSpPr>
        <p:spPr>
          <a:xfrm>
            <a:off x="9041450" y="4512180"/>
            <a:ext cx="2236150" cy="1200329"/>
          </a:xfrm>
          <a:prstGeom prst="rect">
            <a:avLst/>
          </a:prstGeom>
          <a:noFill/>
        </p:spPr>
        <p:txBody>
          <a:bodyPr wrap="square" rtlCol="0">
            <a:spAutoFit/>
          </a:bodyPr>
          <a:lstStyle/>
          <a:p>
            <a:r>
              <a:rPr lang="en-US" sz="1200" b="1" dirty="0"/>
              <a:t>DISTRICT IX</a:t>
            </a:r>
          </a:p>
          <a:p>
            <a:endParaRPr lang="en-US" sz="1200" b="1" dirty="0"/>
          </a:p>
          <a:p>
            <a:r>
              <a:rPr lang="en-US" sz="1200" b="1" dirty="0"/>
              <a:t>Dr. </a:t>
            </a:r>
            <a:r>
              <a:rPr lang="en-US" sz="1200" b="1" dirty="0" err="1"/>
              <a:t>Pretta</a:t>
            </a:r>
            <a:r>
              <a:rPr lang="en-US" sz="1200" b="1" dirty="0"/>
              <a:t> </a:t>
            </a:r>
            <a:r>
              <a:rPr lang="en-US" sz="1200" b="1" dirty="0" err="1"/>
              <a:t>VanDible</a:t>
            </a:r>
            <a:r>
              <a:rPr lang="en-US" sz="1200" b="1" dirty="0"/>
              <a:t> Stallworth</a:t>
            </a:r>
          </a:p>
          <a:p>
            <a:endParaRPr lang="en-US" sz="1200" b="1" dirty="0"/>
          </a:p>
          <a:p>
            <a:endParaRPr lang="en-US" sz="1200" b="1" dirty="0"/>
          </a:p>
          <a:p>
            <a:endParaRPr lang="en-US" sz="1200" b="1" dirty="0"/>
          </a:p>
        </p:txBody>
      </p:sp>
    </p:spTree>
    <p:extLst>
      <p:ext uri="{BB962C8B-B14F-4D97-AF65-F5344CB8AC3E}">
        <p14:creationId xmlns:p14="http://schemas.microsoft.com/office/powerpoint/2010/main" val="2949416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938FA8-9729-4475-9ED6-B7770F5184F3}"/>
              </a:ext>
            </a:extLst>
          </p:cNvPr>
          <p:cNvSpPr>
            <a:spLocks noGrp="1"/>
          </p:cNvSpPr>
          <p:nvPr>
            <p:ph type="title"/>
          </p:nvPr>
        </p:nvSpPr>
        <p:spPr/>
        <p:txBody>
          <a:bodyPr/>
          <a:lstStyle/>
          <a:p>
            <a:r>
              <a:rPr lang="en-US" sz="2800" dirty="0"/>
              <a:t>Current Board of Trustees Single Member Districts (2020 Census Blocks)</a:t>
            </a:r>
          </a:p>
        </p:txBody>
      </p:sp>
      <p:pic>
        <p:nvPicPr>
          <p:cNvPr id="18" name="Content Placeholder 17" descr="Map&#10;&#10;Description automatically generated">
            <a:extLst>
              <a:ext uri="{FF2B5EF4-FFF2-40B4-BE49-F238E27FC236}">
                <a16:creationId xmlns:a16="http://schemas.microsoft.com/office/drawing/2014/main" id="{0E341779-1385-8274-56AD-B7FB4369622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209800" y="7104"/>
            <a:ext cx="9448800" cy="6850896"/>
          </a:xfrm>
        </p:spPr>
      </p:pic>
    </p:spTree>
    <p:extLst>
      <p:ext uri="{BB962C8B-B14F-4D97-AF65-F5344CB8AC3E}">
        <p14:creationId xmlns:p14="http://schemas.microsoft.com/office/powerpoint/2010/main" val="4046663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42BFFC-A377-AE1C-CDC8-73323AFE2C4F}"/>
              </a:ext>
            </a:extLst>
          </p:cNvPr>
          <p:cNvSpPr>
            <a:spLocks noGrp="1"/>
          </p:cNvSpPr>
          <p:nvPr>
            <p:ph type="title"/>
          </p:nvPr>
        </p:nvSpPr>
        <p:spPr/>
        <p:txBody>
          <a:bodyPr/>
          <a:lstStyle/>
          <a:p>
            <a:r>
              <a:rPr lang="en-US" sz="4000" dirty="0"/>
              <a:t>Single Member District 8</a:t>
            </a:r>
          </a:p>
        </p:txBody>
      </p:sp>
      <p:sp>
        <p:nvSpPr>
          <p:cNvPr id="3" name="Content Placeholder 2">
            <a:extLst>
              <a:ext uri="{FF2B5EF4-FFF2-40B4-BE49-F238E27FC236}">
                <a16:creationId xmlns:a16="http://schemas.microsoft.com/office/drawing/2014/main" id="{643BA590-87AC-5811-B4CC-E9B671D16DE4}"/>
              </a:ext>
            </a:extLst>
          </p:cNvPr>
          <p:cNvSpPr>
            <a:spLocks noGrp="1"/>
          </p:cNvSpPr>
          <p:nvPr>
            <p:ph sz="quarter" idx="10"/>
          </p:nvPr>
        </p:nvSpPr>
        <p:spPr/>
        <p:txBody>
          <a:bodyPr/>
          <a:lstStyle/>
          <a:p>
            <a:endParaRPr lang="en-US"/>
          </a:p>
        </p:txBody>
      </p:sp>
      <p:pic>
        <p:nvPicPr>
          <p:cNvPr id="5" name="Content Placeholder 9">
            <a:extLst>
              <a:ext uri="{FF2B5EF4-FFF2-40B4-BE49-F238E27FC236}">
                <a16:creationId xmlns:a16="http://schemas.microsoft.com/office/drawing/2014/main" id="{FC1B712F-4948-7AF1-6941-F9B8EC25099E}"/>
              </a:ext>
            </a:extLst>
          </p:cNvPr>
          <p:cNvPicPr>
            <a:picLocks noChangeAspect="1"/>
          </p:cNvPicPr>
          <p:nvPr/>
        </p:nvPicPr>
        <p:blipFill rotWithShape="1">
          <a:blip r:embed="rId2">
            <a:extLst>
              <a:ext uri="{28A0092B-C50C-407E-A947-70E740481C1C}">
                <a14:useLocalDpi xmlns:a14="http://schemas.microsoft.com/office/drawing/2010/main" val="0"/>
              </a:ext>
            </a:extLst>
          </a:blip>
          <a:srcRect l="1225" t="8850" r="1163" b="876"/>
          <a:stretch/>
        </p:blipFill>
        <p:spPr>
          <a:xfrm>
            <a:off x="2275876" y="108691"/>
            <a:ext cx="9306524" cy="6700571"/>
          </a:xfrm>
          <a:prstGeom prst="rect">
            <a:avLst/>
          </a:prstGeom>
        </p:spPr>
      </p:pic>
    </p:spTree>
    <p:extLst>
      <p:ext uri="{BB962C8B-B14F-4D97-AF65-F5344CB8AC3E}">
        <p14:creationId xmlns:p14="http://schemas.microsoft.com/office/powerpoint/2010/main" val="845570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62CD-62BE-4599-ABA3-6B0873801ACF}"/>
              </a:ext>
            </a:extLst>
          </p:cNvPr>
          <p:cNvSpPr>
            <a:spLocks noGrp="1"/>
          </p:cNvSpPr>
          <p:nvPr>
            <p:ph type="title"/>
          </p:nvPr>
        </p:nvSpPr>
        <p:spPr>
          <a:xfrm>
            <a:off x="609600" y="274638"/>
            <a:ext cx="10160000" cy="1143000"/>
          </a:xfrm>
        </p:spPr>
        <p:txBody>
          <a:bodyPr anchor="t"/>
          <a:lstStyle/>
          <a:p>
            <a:r>
              <a:rPr lang="en-US" dirty="0"/>
              <a:t>Legal Overview </a:t>
            </a:r>
          </a:p>
        </p:txBody>
      </p:sp>
      <p:sp>
        <p:nvSpPr>
          <p:cNvPr id="4" name="Content Placeholder 2">
            <a:extLst>
              <a:ext uri="{FF2B5EF4-FFF2-40B4-BE49-F238E27FC236}">
                <a16:creationId xmlns:a16="http://schemas.microsoft.com/office/drawing/2014/main" id="{D2F46560-801C-45FD-9260-880EBA030CD3}"/>
              </a:ext>
            </a:extLst>
          </p:cNvPr>
          <p:cNvSpPr>
            <a:spLocks noGrp="1"/>
          </p:cNvSpPr>
          <p:nvPr>
            <p:ph idx="1"/>
          </p:nvPr>
        </p:nvSpPr>
        <p:spPr>
          <a:xfrm>
            <a:off x="457200" y="990601"/>
            <a:ext cx="10312400" cy="4572000"/>
          </a:xfrm>
        </p:spPr>
        <p:txBody>
          <a:bodyPr>
            <a:normAutofit/>
          </a:bodyPr>
          <a:lstStyle/>
          <a:p>
            <a:endParaRPr lang="en-US" dirty="0"/>
          </a:p>
          <a:p>
            <a:pPr marL="114300" indent="0">
              <a:buNone/>
            </a:pPr>
            <a:r>
              <a:rPr lang="en-US" sz="3600" b="1" dirty="0">
                <a:solidFill>
                  <a:srgbClr val="FF0000"/>
                </a:solidFill>
              </a:rPr>
              <a:t>WHY?</a:t>
            </a:r>
          </a:p>
          <a:p>
            <a:pPr marL="1325880" lvl="4" indent="0" algn="just">
              <a:buNone/>
            </a:pPr>
            <a:r>
              <a:rPr lang="en-US" sz="2800" dirty="0">
                <a:effectLst/>
                <a:ea typeface="Calibri" panose="020F0502020204030204" pitchFamily="34" charset="0"/>
              </a:rPr>
              <a:t>Every ten years, the U.S. Census data is published including the most recent population statistics. Texas Education Code Section 130.0822 (a) and (k) requires a school board to re-divide single-member districts </a:t>
            </a:r>
            <a:r>
              <a:rPr lang="en-US" sz="2800" b="1" dirty="0">
                <a:effectLst/>
                <a:ea typeface="Calibri" panose="020F0502020204030204" pitchFamily="34" charset="0"/>
              </a:rPr>
              <a:t>“if the census data indicates that the population of the most populous district exceeds the population of the least populous district by more than 10 percent.”</a:t>
            </a:r>
            <a:endParaRPr lang="en-US" dirty="0"/>
          </a:p>
        </p:txBody>
      </p:sp>
      <p:sp>
        <p:nvSpPr>
          <p:cNvPr id="8" name="TextBox 7">
            <a:extLst>
              <a:ext uri="{FF2B5EF4-FFF2-40B4-BE49-F238E27FC236}">
                <a16:creationId xmlns:a16="http://schemas.microsoft.com/office/drawing/2014/main" id="{01CF1D18-7D34-466C-9FA2-669A56B53B61}"/>
              </a:ext>
            </a:extLst>
          </p:cNvPr>
          <p:cNvSpPr txBox="1"/>
          <p:nvPr/>
        </p:nvSpPr>
        <p:spPr>
          <a:xfrm>
            <a:off x="9851112" y="2274020"/>
            <a:ext cx="731164"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409A8FB6-057D-4498-95A0-8E26B4CFD68D}"/>
              </a:ext>
            </a:extLst>
          </p:cNvPr>
          <p:cNvSpPr txBox="1"/>
          <p:nvPr/>
        </p:nvSpPr>
        <p:spPr>
          <a:xfrm>
            <a:off x="2286000" y="1417639"/>
            <a:ext cx="7162800" cy="646331"/>
          </a:xfrm>
          <a:prstGeom prst="rect">
            <a:avLst/>
          </a:prstGeom>
          <a:noFill/>
        </p:spPr>
        <p:txBody>
          <a:bodyPr wrap="square" rtlCol="0">
            <a:spAutoFit/>
          </a:bodyPr>
          <a:lstStyle/>
          <a:p>
            <a:pPr marL="285750" indent="-285750">
              <a:buFont typeface="Wingdings" panose="05000000000000000000" pitchFamily="2" charset="2"/>
              <a:buChar char="Ø"/>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Graphic 4" descr="Scales of justice with solid fill">
            <a:extLst>
              <a:ext uri="{FF2B5EF4-FFF2-40B4-BE49-F238E27FC236}">
                <a16:creationId xmlns:a16="http://schemas.microsoft.com/office/drawing/2014/main" id="{64446B4A-83BC-47A8-9EEC-BA2DF9E7C3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2743200"/>
            <a:ext cx="914400" cy="914400"/>
          </a:xfrm>
          <a:prstGeom prst="rect">
            <a:avLst/>
          </a:prstGeom>
        </p:spPr>
      </p:pic>
    </p:spTree>
    <p:extLst>
      <p:ext uri="{BB962C8B-B14F-4D97-AF65-F5344CB8AC3E}">
        <p14:creationId xmlns:p14="http://schemas.microsoft.com/office/powerpoint/2010/main" val="1105742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62CD-62BE-4599-ABA3-6B0873801ACF}"/>
              </a:ext>
            </a:extLst>
          </p:cNvPr>
          <p:cNvSpPr>
            <a:spLocks noGrp="1"/>
          </p:cNvSpPr>
          <p:nvPr>
            <p:ph type="title"/>
          </p:nvPr>
        </p:nvSpPr>
        <p:spPr>
          <a:xfrm>
            <a:off x="609600" y="274638"/>
            <a:ext cx="10160000" cy="1143000"/>
          </a:xfrm>
        </p:spPr>
        <p:txBody>
          <a:bodyPr anchor="t"/>
          <a:lstStyle/>
          <a:p>
            <a:r>
              <a:rPr lang="en-US" dirty="0"/>
              <a:t>Legal Overview</a:t>
            </a:r>
          </a:p>
        </p:txBody>
      </p:sp>
      <p:sp>
        <p:nvSpPr>
          <p:cNvPr id="4" name="Content Placeholder 2">
            <a:extLst>
              <a:ext uri="{FF2B5EF4-FFF2-40B4-BE49-F238E27FC236}">
                <a16:creationId xmlns:a16="http://schemas.microsoft.com/office/drawing/2014/main" id="{D2F46560-801C-45FD-9260-880EBA030CD3}"/>
              </a:ext>
            </a:extLst>
          </p:cNvPr>
          <p:cNvSpPr>
            <a:spLocks noGrp="1"/>
          </p:cNvSpPr>
          <p:nvPr>
            <p:ph idx="1"/>
          </p:nvPr>
        </p:nvSpPr>
        <p:spPr>
          <a:xfrm>
            <a:off x="609600" y="1600201"/>
            <a:ext cx="10160000" cy="4314855"/>
          </a:xfrm>
        </p:spPr>
        <p:txBody>
          <a:bodyPr>
            <a:normAutofit/>
          </a:bodyPr>
          <a:lstStyle/>
          <a:p>
            <a:pPr marL="114300" indent="0">
              <a:buNone/>
            </a:pPr>
            <a:r>
              <a:rPr lang="en-US" sz="3600" b="1" dirty="0">
                <a:solidFill>
                  <a:srgbClr val="FF0000"/>
                </a:solidFill>
              </a:rPr>
              <a:t>WHEN?</a:t>
            </a:r>
          </a:p>
          <a:p>
            <a:pPr marL="1325880" lvl="4" indent="0" algn="just">
              <a:buNone/>
            </a:pPr>
            <a:r>
              <a:rPr lang="en-US" b="1" dirty="0">
                <a:effectLst/>
                <a:ea typeface="Calibri" panose="020F0502020204030204" pitchFamily="34" charset="0"/>
              </a:rPr>
              <a:t>Not later than the 90th day before the day of the first regular trustee election</a:t>
            </a:r>
            <a:r>
              <a:rPr lang="en-US" dirty="0">
                <a:effectLst/>
                <a:ea typeface="Calibri" panose="020F0502020204030204" pitchFamily="34" charset="0"/>
              </a:rPr>
              <a:t> at which trustees may officially recognize and act on the last preceding federal census, the board </a:t>
            </a:r>
            <a:r>
              <a:rPr lang="en-US" i="1" dirty="0">
                <a:effectLst/>
                <a:ea typeface="Calibri" panose="020F0502020204030204" pitchFamily="34" charset="0"/>
              </a:rPr>
              <a:t>must</a:t>
            </a:r>
            <a:r>
              <a:rPr lang="en-US" dirty="0">
                <a:effectLst/>
                <a:ea typeface="Calibri" panose="020F0502020204030204" pitchFamily="34" charset="0"/>
              </a:rPr>
              <a:t> redivide the district into the appropriate number of trustee districts if the census data indicates that the population of the most populous district exceeds the population of the least populous district by more than 10 percent. </a:t>
            </a:r>
          </a:p>
          <a:p>
            <a:pPr marL="1325880" lvl="4" indent="0" algn="just">
              <a:buNone/>
            </a:pPr>
            <a:r>
              <a:rPr lang="en-US" b="1" dirty="0">
                <a:ea typeface="Calibri" panose="020F0502020204030204" pitchFamily="34" charset="0"/>
              </a:rPr>
              <a:t>Houston Community College System</a:t>
            </a:r>
            <a:r>
              <a:rPr lang="en-US" b="1" dirty="0">
                <a:effectLst/>
                <a:ea typeface="Calibri" panose="020F0502020204030204" pitchFamily="34" charset="0"/>
              </a:rPr>
              <a:t> holds elections in November of </a:t>
            </a:r>
            <a:r>
              <a:rPr lang="en-US" b="1" dirty="0">
                <a:ea typeface="Calibri" panose="020F0502020204030204" pitchFamily="34" charset="0"/>
              </a:rPr>
              <a:t>odd</a:t>
            </a:r>
            <a:r>
              <a:rPr lang="en-US" b="1" dirty="0">
                <a:effectLst/>
                <a:ea typeface="Calibri" panose="020F0502020204030204" pitchFamily="34" charset="0"/>
              </a:rPr>
              <a:t>-numbered years.  For the November 7, 2023 election date, the Board of Trustees is required to redistrict by August 9, 2023.</a:t>
            </a:r>
            <a:endParaRPr lang="en-US" dirty="0"/>
          </a:p>
        </p:txBody>
      </p:sp>
      <p:sp>
        <p:nvSpPr>
          <p:cNvPr id="8" name="TextBox 7">
            <a:extLst>
              <a:ext uri="{FF2B5EF4-FFF2-40B4-BE49-F238E27FC236}">
                <a16:creationId xmlns:a16="http://schemas.microsoft.com/office/drawing/2014/main" id="{01CF1D18-7D34-466C-9FA2-669A56B53B61}"/>
              </a:ext>
            </a:extLst>
          </p:cNvPr>
          <p:cNvSpPr txBox="1"/>
          <p:nvPr/>
        </p:nvSpPr>
        <p:spPr>
          <a:xfrm>
            <a:off x="9851112" y="2274020"/>
            <a:ext cx="731164" cy="369332"/>
          </a:xfrm>
          <a:prstGeom prst="rect">
            <a:avLst/>
          </a:prstGeom>
          <a:noFill/>
        </p:spPr>
        <p:txBody>
          <a:bodyPr wrap="square" rtlCol="0">
            <a:spAutoFit/>
          </a:bodyPr>
          <a:lstStyle/>
          <a:p>
            <a:endParaRPr lang="en-US" dirty="0"/>
          </a:p>
        </p:txBody>
      </p:sp>
      <p:pic>
        <p:nvPicPr>
          <p:cNvPr id="11" name="Graphic 10" descr="Monthly calendar with solid fill">
            <a:extLst>
              <a:ext uri="{FF2B5EF4-FFF2-40B4-BE49-F238E27FC236}">
                <a16:creationId xmlns:a16="http://schemas.microsoft.com/office/drawing/2014/main" id="{49D8E643-D30E-4CA6-B06A-AA70AB595B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2274020"/>
            <a:ext cx="838200" cy="838200"/>
          </a:xfrm>
          <a:prstGeom prst="rect">
            <a:avLst/>
          </a:prstGeom>
        </p:spPr>
      </p:pic>
    </p:spTree>
    <p:extLst>
      <p:ext uri="{BB962C8B-B14F-4D97-AF65-F5344CB8AC3E}">
        <p14:creationId xmlns:p14="http://schemas.microsoft.com/office/powerpoint/2010/main" val="8436008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NewTemplat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1_THNewTemplat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5246</TotalTime>
  <Words>1605</Words>
  <Application>Microsoft Office PowerPoint</Application>
  <PresentationFormat>Widescreen</PresentationFormat>
  <Paragraphs>237</Paragraphs>
  <Slides>41</Slides>
  <Notes>7</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50" baseType="lpstr">
      <vt:lpstr>Arial</vt:lpstr>
      <vt:lpstr>Arial Narrow</vt:lpstr>
      <vt:lpstr>Calibri</vt:lpstr>
      <vt:lpstr>Cambria</vt:lpstr>
      <vt:lpstr>Georgia</vt:lpstr>
      <vt:lpstr>Wingdings</vt:lpstr>
      <vt:lpstr>THNewTemplate</vt:lpstr>
      <vt:lpstr>1_THNewTemplate</vt:lpstr>
      <vt:lpstr>Worksheet</vt:lpstr>
      <vt:lpstr>SMD 8 Community Forum on Redistricting</vt:lpstr>
      <vt:lpstr>Today’s Objectives</vt:lpstr>
      <vt:lpstr>Legal Overview</vt:lpstr>
      <vt:lpstr>Legal Overview</vt:lpstr>
      <vt:lpstr>Current Trustees </vt:lpstr>
      <vt:lpstr>Current Board of Trustees Single Member Districts (2020 Census Blocks)</vt:lpstr>
      <vt:lpstr>Single Member District 8</vt:lpstr>
      <vt:lpstr>Legal Overview </vt:lpstr>
      <vt:lpstr>Legal Overview</vt:lpstr>
      <vt:lpstr>What does the Census Report?</vt:lpstr>
      <vt:lpstr>Population Measures</vt:lpstr>
      <vt:lpstr>The Law Governing Redistricting</vt:lpstr>
      <vt:lpstr>One Person, One Vote – Equal Voting Strength </vt:lpstr>
      <vt:lpstr>Shaw v. Reno, 509 U.S. 630 (1993)</vt:lpstr>
      <vt:lpstr>Shaw v. Reno</vt:lpstr>
      <vt:lpstr>Shaw v. Reno</vt:lpstr>
      <vt:lpstr>Shaw v. Reno</vt:lpstr>
      <vt:lpstr>Meeting the requirements of the Federal Voting Rights Act (VRA), 42 U.S.C. § 1973c, can be a compelling state interest</vt:lpstr>
      <vt:lpstr>VRA has 2 relevant parts – Section 2 and Section 5*</vt:lpstr>
      <vt:lpstr>Key Question Under Section 2 of the VRA</vt:lpstr>
      <vt:lpstr>Types of VRA Challenges: “Cracking” and “Packing”</vt:lpstr>
      <vt:lpstr>Traditional Redistricting Criteria</vt:lpstr>
      <vt:lpstr>Population Change Analysis</vt:lpstr>
      <vt:lpstr>PowerPoint Presentation</vt:lpstr>
      <vt:lpstr>PowerPoint Presentation</vt:lpstr>
      <vt:lpstr>PowerPoint Presentation</vt:lpstr>
      <vt:lpstr>Key Takeaways</vt:lpstr>
      <vt:lpstr>Plan 1A and Demographics</vt:lpstr>
      <vt:lpstr>PowerPoint Presentation</vt:lpstr>
      <vt:lpstr>PowerPoint Presentation</vt:lpstr>
      <vt:lpstr>PowerPoint Presentation</vt:lpstr>
      <vt:lpstr>Plan 1A - Summary of Changes</vt:lpstr>
      <vt:lpstr>PowerPoint Presentation</vt:lpstr>
      <vt:lpstr>Move from SMD 8 to SMD 3</vt:lpstr>
      <vt:lpstr>Questions and Answers</vt:lpstr>
      <vt:lpstr>Timeline and Next Steps</vt:lpstr>
      <vt:lpstr>Board Adopted Timeline </vt:lpstr>
      <vt:lpstr>PowerPoint Presentation</vt:lpstr>
      <vt:lpstr>Please visit the HCC Redistricting Website to submit comments and proposed maps: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Redistricting After the  2020 Census</dc:title>
  <dc:creator>Betsy Maggard</dc:creator>
  <cp:lastModifiedBy>Lisa McBride</cp:lastModifiedBy>
  <cp:revision>155</cp:revision>
  <cp:lastPrinted>2022-05-18T14:49:27Z</cp:lastPrinted>
  <dcterms:created xsi:type="dcterms:W3CDTF">2020-08-24T18:57:05Z</dcterms:created>
  <dcterms:modified xsi:type="dcterms:W3CDTF">2023-01-06T14:40:43Z</dcterms:modified>
</cp:coreProperties>
</file>