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3" r:id="rId2"/>
    <p:sldMasterId id="2147483703" r:id="rId3"/>
    <p:sldMasterId id="2147483712" r:id="rId4"/>
    <p:sldMasterId id="2147483740" r:id="rId5"/>
  </p:sldMasterIdLst>
  <p:notesMasterIdLst>
    <p:notesMasterId r:id="rId19"/>
  </p:notesMasterIdLst>
  <p:handoutMasterIdLst>
    <p:handoutMasterId r:id="rId20"/>
  </p:handoutMasterIdLst>
  <p:sldIdLst>
    <p:sldId id="258" r:id="rId6"/>
    <p:sldId id="4479" r:id="rId7"/>
    <p:sldId id="4483" r:id="rId8"/>
    <p:sldId id="4491" r:id="rId9"/>
    <p:sldId id="4493" r:id="rId10"/>
    <p:sldId id="4478" r:id="rId11"/>
    <p:sldId id="4477" r:id="rId12"/>
    <p:sldId id="4485" r:id="rId13"/>
    <p:sldId id="4488" r:id="rId14"/>
    <p:sldId id="4489" r:id="rId15"/>
    <p:sldId id="4495" r:id="rId16"/>
    <p:sldId id="4496" r:id="rId17"/>
    <p:sldId id="44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01B7E-DE23-CA99-E40E-814B1B4505FB}" name="robert.mccracken" initials="RM" userId="S::robert.mccracken@hccs.edu::7fcfc322-8ae4-462b-b430-0804433168cd" providerId="AD"/>
  <p188:author id="{08D9BE9D-FEEC-1DD6-2699-559EFD29A19B}" name="andrea.burridge" initials="a" userId="S::andrea.burridge@hccs.edu::c841a0eb-3e9d-4610-b37a-487264edbb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72E"/>
    <a:srgbClr val="8A8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E46AB3-B27A-9740-8EBC-27B320924444}" v="265" dt="2024-05-16T13:58:29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 autoAdjust="0"/>
    <p:restoredTop sz="86259"/>
  </p:normalViewPr>
  <p:slideViewPr>
    <p:cSldViewPr snapToGrid="0" snapToObjects="1">
      <p:cViewPr varScale="1">
        <p:scale>
          <a:sx n="62" d="100"/>
          <a:sy n="62" d="100"/>
        </p:scale>
        <p:origin x="90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1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Began Full-Time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2015 - Summer 2018</c:v>
                </c:pt>
                <c:pt idx="1">
                  <c:v>Fall 2016 - Summer 2019</c:v>
                </c:pt>
                <c:pt idx="2">
                  <c:v>Fall 2017 - Summer 2020</c:v>
                </c:pt>
                <c:pt idx="3">
                  <c:v>Fall 2018 - Summer 2021</c:v>
                </c:pt>
                <c:pt idx="4">
                  <c:v>Fall 2019 - Summer 2022</c:v>
                </c:pt>
                <c:pt idx="5">
                  <c:v>Fall 2020 - Summer 2023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0.21199999999999999</c:v>
                </c:pt>
                <c:pt idx="1">
                  <c:v>0.19900000000000001</c:v>
                </c:pt>
                <c:pt idx="2">
                  <c:v>0.188</c:v>
                </c:pt>
                <c:pt idx="3">
                  <c:v>0.17299999999999999</c:v>
                </c:pt>
                <c:pt idx="4">
                  <c:v>0.185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9D-9C48-98EA-0182BC82E9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Began Part-Time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2015 - Summer 2018</c:v>
                </c:pt>
                <c:pt idx="1">
                  <c:v>Fall 2016 - Summer 2019</c:v>
                </c:pt>
                <c:pt idx="2">
                  <c:v>Fall 2017 - Summer 2020</c:v>
                </c:pt>
                <c:pt idx="3">
                  <c:v>Fall 2018 - Summer 2021</c:v>
                </c:pt>
                <c:pt idx="4">
                  <c:v>Fall 2019 - Summer 2022</c:v>
                </c:pt>
                <c:pt idx="5">
                  <c:v>Fall 2020 - Summer 2023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8.6999999999999994E-2</c:v>
                </c:pt>
                <c:pt idx="1">
                  <c:v>8.4000000000000005E-2</c:v>
                </c:pt>
                <c:pt idx="2">
                  <c:v>0.08</c:v>
                </c:pt>
                <c:pt idx="3">
                  <c:v>8.5999999999999993E-2</c:v>
                </c:pt>
                <c:pt idx="4">
                  <c:v>8.4000000000000005E-2</c:v>
                </c:pt>
                <c:pt idx="5">
                  <c:v>0.112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9D-9C48-98EA-0182BC82E9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Cohort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508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1.0289906943449325E-3"/>
                  <c:y val="-5.61909864626407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9D-9C48-98EA-0182BC82E90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2015 - Summer 2018</c:v>
                </c:pt>
                <c:pt idx="1">
                  <c:v>Fall 2016 - Summer 2019</c:v>
                </c:pt>
                <c:pt idx="2">
                  <c:v>Fall 2017 - Summer 2020</c:v>
                </c:pt>
                <c:pt idx="3">
                  <c:v>Fall 2018 - Summer 2021</c:v>
                </c:pt>
                <c:pt idx="4">
                  <c:v>Fall 2019 - Summer 2022</c:v>
                </c:pt>
                <c:pt idx="5">
                  <c:v>Fall 2020 - Summer 2023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>
                  <c:v>0.14000000000000001</c:v>
                </c:pt>
                <c:pt idx="1">
                  <c:v>0.13600000000000001</c:v>
                </c:pt>
                <c:pt idx="2">
                  <c:v>0.129</c:v>
                </c:pt>
                <c:pt idx="3">
                  <c:v>0.125</c:v>
                </c:pt>
                <c:pt idx="4">
                  <c:v>0.13100000000000001</c:v>
                </c:pt>
                <c:pt idx="5">
                  <c:v>0.156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9D-9C48-98EA-0182BC82E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546224"/>
        <c:axId val="842231359"/>
      </c:lineChart>
      <c:catAx>
        <c:axId val="120854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231359"/>
        <c:crosses val="autoZero"/>
        <c:auto val="1"/>
        <c:lblAlgn val="ctr"/>
        <c:lblOffset val="100"/>
        <c:noMultiLvlLbl val="0"/>
      </c:catAx>
      <c:valAx>
        <c:axId val="842231359"/>
        <c:scaling>
          <c:orientation val="minMax"/>
          <c:max val="0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85462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06506004931203"/>
          <c:y val="0.55925230268953174"/>
          <c:w val="0.15209655611230413"/>
          <c:h val="0.14773536778730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96946609411399"/>
          <c:y val="5.0204591797496888E-2"/>
          <c:w val="0.73456102832360071"/>
          <c:h val="0.949795408202503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5A-49AD-8C5D-07F96F86513C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AE-564C-AD71-939875E3CE22}"/>
              </c:ext>
            </c:extLst>
          </c:dPt>
          <c:cat>
            <c:strRef>
              <c:f>Sheet1!$A$2:$A$3</c:f>
              <c:strCache>
                <c:ptCount val="2"/>
                <c:pt idx="0">
                  <c:v>Success</c:v>
                </c:pt>
                <c:pt idx="1">
                  <c:v>Not Success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E-564C-AD71-939875E3CE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Fall-Fall Persistence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Fall-Fall Persistence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54-CB4B-AC77-7A475CBCDC6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Houston</c:v>
                </c:pt>
                <c:pt idx="1">
                  <c:v>Dallas </c:v>
                </c:pt>
                <c:pt idx="2">
                  <c:v>Lone Star</c:v>
                </c:pt>
                <c:pt idx="3">
                  <c:v>Austin</c:v>
                </c:pt>
                <c:pt idx="4">
                  <c:v>Alamo </c:v>
                </c:pt>
                <c:pt idx="5">
                  <c:v>San Jacinto</c:v>
                </c:pt>
                <c:pt idx="6">
                  <c:v>Tarrant 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0.60399999999999998</c:v>
                </c:pt>
                <c:pt idx="1">
                  <c:v>0.66700000000000004</c:v>
                </c:pt>
                <c:pt idx="2">
                  <c:v>0.67</c:v>
                </c:pt>
                <c:pt idx="3">
                  <c:v>0.71199999999999997</c:v>
                </c:pt>
                <c:pt idx="4">
                  <c:v>0.72499999999999998</c:v>
                </c:pt>
                <c:pt idx="5">
                  <c:v>0.73</c:v>
                </c:pt>
                <c:pt idx="6">
                  <c:v>0.76900000000000002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4-CB4B-AC77-7A475CBCD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96814176"/>
        <c:axId val="696458080"/>
      </c:barChart>
      <c:catAx>
        <c:axId val="6968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58080"/>
        <c:crosses val="autoZero"/>
        <c:auto val="1"/>
        <c:lblAlgn val="ctr"/>
        <c:lblOffset val="100"/>
        <c:noMultiLvlLbl val="0"/>
      </c:catAx>
      <c:valAx>
        <c:axId val="6964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1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Full-Time 3-Year Grad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 3-Year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4B-4D4C-9A15-5331F121548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Houston</c:v>
                </c:pt>
                <c:pt idx="1">
                  <c:v>Lone Star</c:v>
                </c:pt>
                <c:pt idx="2">
                  <c:v>Dallas</c:v>
                </c:pt>
                <c:pt idx="3">
                  <c:v>Austin</c:v>
                </c:pt>
                <c:pt idx="4">
                  <c:v>Tarrant</c:v>
                </c:pt>
                <c:pt idx="5">
                  <c:v>Alamo</c:v>
                </c:pt>
                <c:pt idx="6">
                  <c:v>San Jacinto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0.18043912175648702</c:v>
                </c:pt>
                <c:pt idx="1">
                  <c:v>0.19167072576717001</c:v>
                </c:pt>
                <c:pt idx="2">
                  <c:v>0.21955850937574176</c:v>
                </c:pt>
                <c:pt idx="3">
                  <c:v>0.22866894197952217</c:v>
                </c:pt>
                <c:pt idx="4">
                  <c:v>0.23236363636363636</c:v>
                </c:pt>
                <c:pt idx="5">
                  <c:v>0.27035256410256409</c:v>
                </c:pt>
                <c:pt idx="6">
                  <c:v>0.30465186986926118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B-4D4C-9A15-5331F1215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96814176"/>
        <c:axId val="696458080"/>
      </c:barChart>
      <c:catAx>
        <c:axId val="6968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58080"/>
        <c:crosses val="autoZero"/>
        <c:auto val="1"/>
        <c:lblAlgn val="ctr"/>
        <c:lblOffset val="100"/>
        <c:noMultiLvlLbl val="0"/>
      </c:catAx>
      <c:valAx>
        <c:axId val="6964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1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Full-Time 6-Year Grad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Full-Time 3-Year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2-AA47-AB91-4E806F77D4D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2-AA47-AB91-4E806F77D4D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Lone Star </c:v>
                </c:pt>
                <c:pt idx="1">
                  <c:v>Dallas</c:v>
                </c:pt>
                <c:pt idx="2">
                  <c:v>Austin</c:v>
                </c:pt>
                <c:pt idx="3">
                  <c:v>Houston </c:v>
                </c:pt>
                <c:pt idx="4">
                  <c:v>Tarrant</c:v>
                </c:pt>
                <c:pt idx="5">
                  <c:v>Alamo</c:v>
                </c:pt>
                <c:pt idx="6">
                  <c:v>San Jacinto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0.40618556701030928</c:v>
                </c:pt>
                <c:pt idx="1">
                  <c:v>0.41317898486197685</c:v>
                </c:pt>
                <c:pt idx="2">
                  <c:v>0.41812642802741812</c:v>
                </c:pt>
                <c:pt idx="3">
                  <c:v>0.42770522388059701</c:v>
                </c:pt>
                <c:pt idx="4">
                  <c:v>0.4615912208504801</c:v>
                </c:pt>
                <c:pt idx="5">
                  <c:v>0.51606864274570985</c:v>
                </c:pt>
                <c:pt idx="6">
                  <c:v>0.56480558325024921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2-AA47-AB91-4E806F77D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96814176"/>
        <c:axId val="696458080"/>
      </c:barChart>
      <c:catAx>
        <c:axId val="6968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58080"/>
        <c:crosses val="autoZero"/>
        <c:auto val="1"/>
        <c:lblAlgn val="ctr"/>
        <c:lblOffset val="100"/>
        <c:noMultiLvlLbl val="0"/>
      </c:catAx>
      <c:valAx>
        <c:axId val="6964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1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Fall-Spring Persistence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54-CB4B-AC77-7A475CBCDC6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54-CB4B-AC77-7A475CBCDC6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Dallas - District</c:v>
                </c:pt>
                <c:pt idx="1">
                  <c:v>Houston</c:v>
                </c:pt>
                <c:pt idx="2">
                  <c:v>Austin</c:v>
                </c:pt>
                <c:pt idx="3">
                  <c:v>State</c:v>
                </c:pt>
                <c:pt idx="4">
                  <c:v>San Jacinto District</c:v>
                </c:pt>
                <c:pt idx="5">
                  <c:v>Alamo - District</c:v>
                </c:pt>
                <c:pt idx="6">
                  <c:v>Tarrant - District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0.65</c:v>
                </c:pt>
                <c:pt idx="1">
                  <c:v>0.71599999999999997</c:v>
                </c:pt>
                <c:pt idx="2">
                  <c:v>0.71699999999999997</c:v>
                </c:pt>
                <c:pt idx="3">
                  <c:v>0.73799999999999999</c:v>
                </c:pt>
                <c:pt idx="4">
                  <c:v>0.76100000000000001</c:v>
                </c:pt>
                <c:pt idx="5">
                  <c:v>0.76200000000000001</c:v>
                </c:pt>
                <c:pt idx="6">
                  <c:v>0.81399999999999995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4-CB4B-AC77-7A475CBCD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96814176"/>
        <c:axId val="696458080"/>
      </c:barChart>
      <c:catAx>
        <c:axId val="6968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58080"/>
        <c:crosses val="autoZero"/>
        <c:auto val="1"/>
        <c:lblAlgn val="ctr"/>
        <c:lblOffset val="100"/>
        <c:noMultiLvlLbl val="0"/>
      </c:catAx>
      <c:valAx>
        <c:axId val="6964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1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Completed</a:t>
            </a:r>
            <a:r>
              <a:rPr lang="en-US" baseline="0" dirty="0"/>
              <a:t> Writing in Year 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Fall-Spring Persistence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E-AA49-ADE2-E523855DABE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E-AA49-ADE2-E523855DAB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E-AA49-ADE2-E523855DABE3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BE-AA49-ADE2-E523855DABE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San Jacinto District</c:v>
                </c:pt>
                <c:pt idx="1">
                  <c:v>Dallas - District</c:v>
                </c:pt>
                <c:pt idx="2">
                  <c:v>State</c:v>
                </c:pt>
                <c:pt idx="3">
                  <c:v>Alamo - District</c:v>
                </c:pt>
                <c:pt idx="4">
                  <c:v>Tarrant - District</c:v>
                </c:pt>
                <c:pt idx="5">
                  <c:v>Houston</c:v>
                </c:pt>
                <c:pt idx="6">
                  <c:v>Austin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0.46500000000000002</c:v>
                </c:pt>
                <c:pt idx="1">
                  <c:v>0.47799999999999998</c:v>
                </c:pt>
                <c:pt idx="2">
                  <c:v>0.502</c:v>
                </c:pt>
                <c:pt idx="3">
                  <c:v>0.51400000000000001</c:v>
                </c:pt>
                <c:pt idx="4">
                  <c:v>0.51700000000000002</c:v>
                </c:pt>
                <c:pt idx="5">
                  <c:v>0.59799999999999998</c:v>
                </c:pt>
                <c:pt idx="6">
                  <c:v>0.628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BE-AA49-ADE2-E523855DA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96814176"/>
        <c:axId val="696458080"/>
      </c:barChart>
      <c:catAx>
        <c:axId val="6968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58080"/>
        <c:crosses val="autoZero"/>
        <c:auto val="1"/>
        <c:lblAlgn val="ctr"/>
        <c:lblOffset val="100"/>
        <c:noMultiLvlLbl val="0"/>
      </c:catAx>
      <c:valAx>
        <c:axId val="6964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1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Completed</a:t>
            </a:r>
            <a:r>
              <a:rPr lang="en-US" baseline="0" dirty="0"/>
              <a:t> Math in Year 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 Math Year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D-D640-962A-1D0253CC02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D-D640-962A-1D0253CC02B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AD-D640-962A-1D0253CC02B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AD-D640-962A-1D0253CC02B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Dallas - District</c:v>
                </c:pt>
                <c:pt idx="1">
                  <c:v>Houston</c:v>
                </c:pt>
                <c:pt idx="2">
                  <c:v>San Jacinto District</c:v>
                </c:pt>
                <c:pt idx="3">
                  <c:v>State</c:v>
                </c:pt>
                <c:pt idx="4">
                  <c:v>Alamo - District</c:v>
                </c:pt>
                <c:pt idx="5">
                  <c:v>Austin</c:v>
                </c:pt>
                <c:pt idx="6">
                  <c:v>Tarrant - District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0.00%">
                  <c:v>0.26</c:v>
                </c:pt>
                <c:pt idx="1">
                  <c:v>0.32</c:v>
                </c:pt>
                <c:pt idx="2" formatCode="0.00%">
                  <c:v>0.33</c:v>
                </c:pt>
                <c:pt idx="3" formatCode="0.00%">
                  <c:v>0.35</c:v>
                </c:pt>
                <c:pt idx="4" formatCode="0.00%">
                  <c:v>0.37</c:v>
                </c:pt>
                <c:pt idx="5" formatCode="0.00%">
                  <c:v>0.44</c:v>
                </c:pt>
                <c:pt idx="6" formatCode="0.00%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AD-D640-962A-1D0253CC0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96814176"/>
        <c:axId val="696458080"/>
      </c:barChart>
      <c:catAx>
        <c:axId val="69681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458080"/>
        <c:crosses val="autoZero"/>
        <c:auto val="1"/>
        <c:lblAlgn val="ctr"/>
        <c:lblOffset val="100"/>
        <c:noMultiLvlLbl val="0"/>
      </c:catAx>
      <c:valAx>
        <c:axId val="69645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81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4709554772008"/>
          <c:y val="0.17638046934984436"/>
          <c:w val="0.85816681102176051"/>
          <c:h val="0.692795040319352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Tranferred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664-5149-B031-3706D1347A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Fall 2019 to Summer 2023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D-054D-B757-A85F66666C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Awarded and Transferred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Fall 2019 to Summer 2023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D-054D-B757-A85F66666C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Fall 2019 to Summer 2023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BD-054D-B757-A85F66666C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8"/>
        <c:overlap val="100"/>
        <c:axId val="1021683056"/>
        <c:axId val="1021439040"/>
      </c:barChart>
      <c:catAx>
        <c:axId val="10216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439040"/>
        <c:crosses val="autoZero"/>
        <c:auto val="1"/>
        <c:lblAlgn val="ctr"/>
        <c:lblOffset val="100"/>
        <c:noMultiLvlLbl val="0"/>
      </c:catAx>
      <c:valAx>
        <c:axId val="1021439040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68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Tranferred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664-5149-B031-3706D1347A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Academic Students</c:v>
                </c:pt>
                <c:pt idx="1">
                  <c:v>Workforce Students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0.217</c:v>
                </c:pt>
                <c:pt idx="1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D-054D-B757-A85F66666C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Awarded and Transferred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Academic Students</c:v>
                </c:pt>
                <c:pt idx="1">
                  <c:v>Workforce Students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8.7999999999999995E-2</c:v>
                </c:pt>
                <c:pt idx="1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D-054D-B757-A85F66666C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Academic Students</c:v>
                </c:pt>
                <c:pt idx="1">
                  <c:v>Workforce Students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7.1999999999999995E-2</c:v>
                </c:pt>
                <c:pt idx="1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BD-054D-B757-A85F66666C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1683056"/>
        <c:axId val="1021439040"/>
      </c:barChart>
      <c:catAx>
        <c:axId val="10216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439040"/>
        <c:crosses val="autoZero"/>
        <c:auto val="1"/>
        <c:lblAlgn val="ctr"/>
        <c:lblOffset val="100"/>
        <c:noMultiLvlLbl val="0"/>
      </c:catAx>
      <c:valAx>
        <c:axId val="1021439040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68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952521559805038"/>
          <c:y val="0.24186573616955054"/>
          <c:w val="0.27154621297337833"/>
          <c:h val="0.5162682782602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Tranferred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664-5149-B031-3706D1347A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2014 to Summer 2018</c:v>
                </c:pt>
                <c:pt idx="1">
                  <c:v>Fall 2015 to Summer 2019</c:v>
                </c:pt>
                <c:pt idx="2">
                  <c:v>Fall 2016 to Summer 2020</c:v>
                </c:pt>
                <c:pt idx="3">
                  <c:v>Fall 2017 to Summer 2021</c:v>
                </c:pt>
                <c:pt idx="4">
                  <c:v>Fall 2018 to Summer 2022</c:v>
                </c:pt>
                <c:pt idx="5">
                  <c:v>Fall 2019 to Summer 2023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0.2024</c:v>
                </c:pt>
                <c:pt idx="1">
                  <c:v>0.20319999999999999</c:v>
                </c:pt>
                <c:pt idx="2">
                  <c:v>0.19589999999999999</c:v>
                </c:pt>
                <c:pt idx="3">
                  <c:v>0.19270000000000001</c:v>
                </c:pt>
                <c:pt idx="4">
                  <c:v>0.20979999999999999</c:v>
                </c:pt>
                <c:pt idx="5">
                  <c:v>0.2165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D-054D-B757-A85F66666C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Awarded and Transferred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2014 to Summer 2018</c:v>
                </c:pt>
                <c:pt idx="1">
                  <c:v>Fall 2015 to Summer 2019</c:v>
                </c:pt>
                <c:pt idx="2">
                  <c:v>Fall 2016 to Summer 2020</c:v>
                </c:pt>
                <c:pt idx="3">
                  <c:v>Fall 2017 to Summer 2021</c:v>
                </c:pt>
                <c:pt idx="4">
                  <c:v>Fall 2018 to Summer 2022</c:v>
                </c:pt>
                <c:pt idx="5">
                  <c:v>Fall 2019 to Summer 2023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9.1200000000000003E-2</c:v>
                </c:pt>
                <c:pt idx="1">
                  <c:v>9.4299999999999995E-2</c:v>
                </c:pt>
                <c:pt idx="2">
                  <c:v>9.0700000000000003E-2</c:v>
                </c:pt>
                <c:pt idx="3">
                  <c:v>8.3500000000000005E-2</c:v>
                </c:pt>
                <c:pt idx="4">
                  <c:v>8.2799999999999999E-2</c:v>
                </c:pt>
                <c:pt idx="5">
                  <c:v>8.77E-2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BD-054D-B757-A85F66666C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Fall 2014 to Summer 2018</c:v>
                </c:pt>
                <c:pt idx="1">
                  <c:v>Fall 2015 to Summer 2019</c:v>
                </c:pt>
                <c:pt idx="2">
                  <c:v>Fall 2016 to Summer 2020</c:v>
                </c:pt>
                <c:pt idx="3">
                  <c:v>Fall 2017 to Summer 2021</c:v>
                </c:pt>
                <c:pt idx="4">
                  <c:v>Fall 2018 to Summer 2022</c:v>
                </c:pt>
                <c:pt idx="5">
                  <c:v>Fall 2019 to Summer 2023</c:v>
                </c:pt>
              </c:strCache>
            </c:strRef>
          </c:cat>
          <c:val>
            <c:numRef>
              <c:f>Sheet1!$D$2:$D$7</c:f>
              <c:numCache>
                <c:formatCode>0.0%</c:formatCode>
                <c:ptCount val="6"/>
                <c:pt idx="0">
                  <c:v>7.1599999999999997E-2</c:v>
                </c:pt>
                <c:pt idx="1">
                  <c:v>8.6099999999999996E-2</c:v>
                </c:pt>
                <c:pt idx="2">
                  <c:v>8.4699999999999998E-2</c:v>
                </c:pt>
                <c:pt idx="3">
                  <c:v>7.6600000000000001E-2</c:v>
                </c:pt>
                <c:pt idx="4">
                  <c:v>6.8400000000000002E-2</c:v>
                </c:pt>
                <c:pt idx="5">
                  <c:v>7.17E-2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BD-054D-B757-A85F66666C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1683056"/>
        <c:axId val="1021439040"/>
      </c:barChart>
      <c:catAx>
        <c:axId val="102168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439040"/>
        <c:crosses val="autoZero"/>
        <c:auto val="1"/>
        <c:lblAlgn val="ctr"/>
        <c:lblOffset val="100"/>
        <c:noMultiLvlLbl val="0"/>
      </c:catAx>
      <c:valAx>
        <c:axId val="1021439040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16830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Fall to Spring Retention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0800">
                <a:solidFill>
                  <a:schemeClr val="accent1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Fall 2011</c:v>
                </c:pt>
                <c:pt idx="1">
                  <c:v>Fall 2012</c:v>
                </c:pt>
                <c:pt idx="2">
                  <c:v>Fall 2013</c:v>
                </c:pt>
                <c:pt idx="3">
                  <c:v>Fall 2014</c:v>
                </c:pt>
                <c:pt idx="4">
                  <c:v>Fall 2015</c:v>
                </c:pt>
                <c:pt idx="5">
                  <c:v>Fall 2016</c:v>
                </c:pt>
                <c:pt idx="6">
                  <c:v>Fall 2017</c:v>
                </c:pt>
                <c:pt idx="7">
                  <c:v>Fall 2018</c:v>
                </c:pt>
                <c:pt idx="8">
                  <c:v>Fall 2019</c:v>
                </c:pt>
                <c:pt idx="9">
                  <c:v>Fall 2020</c:v>
                </c:pt>
                <c:pt idx="10">
                  <c:v>Fall 2021</c:v>
                </c:pt>
                <c:pt idx="11">
                  <c:v>Fall 2022</c:v>
                </c:pt>
                <c:pt idx="12">
                  <c:v>Fall 2023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0.72019999999999995</c:v>
                </c:pt>
                <c:pt idx="1">
                  <c:v>0.76670000000000005</c:v>
                </c:pt>
                <c:pt idx="2">
                  <c:v>0.74950000000000006</c:v>
                </c:pt>
                <c:pt idx="3">
                  <c:v>0.76939999999999997</c:v>
                </c:pt>
                <c:pt idx="4" formatCode="0.00%">
                  <c:v>0.77339999999999998</c:v>
                </c:pt>
                <c:pt idx="5" formatCode="0.00%">
                  <c:v>0.74780000000000002</c:v>
                </c:pt>
                <c:pt idx="6" formatCode="0.00%">
                  <c:v>0.75949999999999995</c:v>
                </c:pt>
                <c:pt idx="7" formatCode="0.00%">
                  <c:v>0.74280000000000002</c:v>
                </c:pt>
                <c:pt idx="8" formatCode="0.00%">
                  <c:v>0.72740000000000005</c:v>
                </c:pt>
                <c:pt idx="9" formatCode="0.00%">
                  <c:v>0.74480000000000002</c:v>
                </c:pt>
                <c:pt idx="10" formatCode="0.00%">
                  <c:v>0.746</c:v>
                </c:pt>
                <c:pt idx="11" formatCode="0.00%">
                  <c:v>0.74399999999999999</c:v>
                </c:pt>
                <c:pt idx="12">
                  <c:v>0.76200000000000001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4F-5E45-BD0B-5CB0216755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Fall to Fall Retention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0800">
                <a:solidFill>
                  <a:schemeClr val="accent2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Fall 2011</c:v>
                </c:pt>
                <c:pt idx="1">
                  <c:v>Fall 2012</c:v>
                </c:pt>
                <c:pt idx="2">
                  <c:v>Fall 2013</c:v>
                </c:pt>
                <c:pt idx="3">
                  <c:v>Fall 2014</c:v>
                </c:pt>
                <c:pt idx="4">
                  <c:v>Fall 2015</c:v>
                </c:pt>
                <c:pt idx="5">
                  <c:v>Fall 2016</c:v>
                </c:pt>
                <c:pt idx="6">
                  <c:v>Fall 2017</c:v>
                </c:pt>
                <c:pt idx="7">
                  <c:v>Fall 2018</c:v>
                </c:pt>
                <c:pt idx="8">
                  <c:v>Fall 2019</c:v>
                </c:pt>
                <c:pt idx="9">
                  <c:v>Fall 2020</c:v>
                </c:pt>
                <c:pt idx="10">
                  <c:v>Fall 2021</c:v>
                </c:pt>
                <c:pt idx="11">
                  <c:v>Fall 2022</c:v>
                </c:pt>
                <c:pt idx="12">
                  <c:v>Fall 2023</c:v>
                </c:pt>
              </c:strCache>
            </c:strRef>
          </c:cat>
          <c:val>
            <c:numRef>
              <c:f>Sheet1!$C$2:$C$14</c:f>
              <c:numCache>
                <c:formatCode>0.00%</c:formatCode>
                <c:ptCount val="13"/>
                <c:pt idx="0">
                  <c:v>0.53080000000000005</c:v>
                </c:pt>
                <c:pt idx="1">
                  <c:v>0.51449999999999996</c:v>
                </c:pt>
                <c:pt idx="2">
                  <c:v>0.50990000000000002</c:v>
                </c:pt>
                <c:pt idx="3">
                  <c:v>0.51780000000000004</c:v>
                </c:pt>
                <c:pt idx="4">
                  <c:v>0.49659999999999999</c:v>
                </c:pt>
                <c:pt idx="5">
                  <c:v>0.4798</c:v>
                </c:pt>
                <c:pt idx="6">
                  <c:v>0.47510000000000002</c:v>
                </c:pt>
                <c:pt idx="7">
                  <c:v>0.49519999999999997</c:v>
                </c:pt>
                <c:pt idx="8">
                  <c:v>0.5343</c:v>
                </c:pt>
                <c:pt idx="9">
                  <c:v>0.48420000000000002</c:v>
                </c:pt>
                <c:pt idx="10">
                  <c:v>0.50129999999999997</c:v>
                </c:pt>
                <c:pt idx="11">
                  <c:v>0.50260000000000005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4F-5E45-BD0B-5CB02167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79584"/>
        <c:axId val="1022159536"/>
      </c:lineChart>
      <c:catAx>
        <c:axId val="1022079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Term of Entry </a:t>
                </a:r>
                <a:r>
                  <a:rPr lang="en-US" sz="1600" baseline="0" dirty="0"/>
                  <a:t>(Fall 2022 entry is retention through Fall 2023)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16946560014729881"/>
              <c:y val="0.94524160551895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159536"/>
        <c:crosses val="autoZero"/>
        <c:auto val="1"/>
        <c:lblAlgn val="ctr"/>
        <c:lblOffset val="100"/>
        <c:noMultiLvlLbl val="0"/>
      </c:catAx>
      <c:valAx>
        <c:axId val="1022159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7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56848965184565"/>
          <c:y val="0.18079040697545506"/>
          <c:w val="0.23238102419839834"/>
          <c:h val="0.22625922758962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6+ College Level Credits in Year 1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50800">
                <a:solidFill>
                  <a:srgbClr val="00B0F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Fall 2017</c:v>
                </c:pt>
                <c:pt idx="1">
                  <c:v>Fall 2018</c:v>
                </c:pt>
                <c:pt idx="2">
                  <c:v>Fall 2019</c:v>
                </c:pt>
                <c:pt idx="3">
                  <c:v>Fall 2020</c:v>
                </c:pt>
                <c:pt idx="4">
                  <c:v>Fall 2021</c:v>
                </c:pt>
                <c:pt idx="5">
                  <c:v>Fall 2022</c:v>
                </c:pt>
                <c:pt idx="6">
                  <c:v>Fall 2023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0.47310000000000002</c:v>
                </c:pt>
                <c:pt idx="1">
                  <c:v>0.50509999999999999</c:v>
                </c:pt>
                <c:pt idx="2">
                  <c:v>0.51700000000000002</c:v>
                </c:pt>
                <c:pt idx="3">
                  <c:v>0.56810000000000005</c:v>
                </c:pt>
                <c:pt idx="4">
                  <c:v>0.53739999999999999</c:v>
                </c:pt>
                <c:pt idx="5">
                  <c:v>0.52800000000000002</c:v>
                </c:pt>
                <c:pt idx="6">
                  <c:v>0.55159999999999998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4F-5E45-BD0B-5CB0216755D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15+ College Level Credits in Year 1</c:v>
                </c:pt>
              </c:strCache>
            </c:strRef>
          </c:tx>
          <c:spPr>
            <a:ln w="508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50800">
                <a:solidFill>
                  <a:srgbClr val="C0000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Fall 2017</c:v>
                </c:pt>
                <c:pt idx="1">
                  <c:v>Fall 2018</c:v>
                </c:pt>
                <c:pt idx="2">
                  <c:v>Fall 2019</c:v>
                </c:pt>
                <c:pt idx="3">
                  <c:v>Fall 2020</c:v>
                </c:pt>
                <c:pt idx="4">
                  <c:v>Fall 2021</c:v>
                </c:pt>
                <c:pt idx="5">
                  <c:v>Fall 2022</c:v>
                </c:pt>
                <c:pt idx="6">
                  <c:v>Fall 2023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0.31519999999999998</c:v>
                </c:pt>
                <c:pt idx="1">
                  <c:v>0.32140000000000002</c:v>
                </c:pt>
                <c:pt idx="2">
                  <c:v>0.3528</c:v>
                </c:pt>
                <c:pt idx="3">
                  <c:v>0.40029999999999999</c:v>
                </c:pt>
                <c:pt idx="4">
                  <c:v>0.37130000000000002</c:v>
                </c:pt>
                <c:pt idx="5">
                  <c:v>0.37140000000000001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4F-5E45-BD0B-5CB021675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079584"/>
        <c:axId val="1022159536"/>
      </c:lineChart>
      <c:catAx>
        <c:axId val="10220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159536"/>
        <c:crosses val="autoZero"/>
        <c:auto val="1"/>
        <c:lblAlgn val="ctr"/>
        <c:lblOffset val="100"/>
        <c:noMultiLvlLbl val="0"/>
      </c:catAx>
      <c:valAx>
        <c:axId val="1022159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07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Completed</a:t>
            </a:r>
            <a:r>
              <a:rPr lang="en-US" baseline="0" dirty="0"/>
              <a:t> Gateway Math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Passed Math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421-A446-BA3C-3516FC8E53B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8421-A446-BA3C-3516FC8E53B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421-A446-BA3C-3516FC8E53B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421-A446-BA3C-3516FC8E53B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  <a:alpha val="84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421-A446-BA3C-3516FC8E53B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421-A446-BA3C-3516FC8E53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AY 2018</c:v>
                </c:pt>
                <c:pt idx="1">
                  <c:v>AY 2019</c:v>
                </c:pt>
                <c:pt idx="2">
                  <c:v>AY 2020</c:v>
                </c:pt>
                <c:pt idx="3">
                  <c:v>AY 2021</c:v>
                </c:pt>
                <c:pt idx="4">
                  <c:v>AY 2022</c:v>
                </c:pt>
                <c:pt idx="5">
                  <c:v>AY 2023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0.25900000000000001</c:v>
                </c:pt>
                <c:pt idx="1">
                  <c:v>0.23899999999999999</c:v>
                </c:pt>
                <c:pt idx="2">
                  <c:v>0.33900000000000002</c:v>
                </c:pt>
                <c:pt idx="3">
                  <c:v>0.37030000000000002</c:v>
                </c:pt>
                <c:pt idx="4">
                  <c:v>0.30049999999999999</c:v>
                </c:pt>
                <c:pt idx="5">
                  <c:v>0.31950000000000001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5-9444-B617-CBB9B7BD6F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-27"/>
        <c:axId val="1827320223"/>
        <c:axId val="1352839471"/>
      </c:barChart>
      <c:catAx>
        <c:axId val="182732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839471"/>
        <c:crosses val="autoZero"/>
        <c:auto val="1"/>
        <c:lblAlgn val="ctr"/>
        <c:lblOffset val="100"/>
        <c:noMultiLvlLbl val="0"/>
      </c:catAx>
      <c:valAx>
        <c:axId val="1352839471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32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Completed Gateway English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Passed English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21-DD4A-8587-F0161F5036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F21-DD4A-8587-F0161F5036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21-DD4A-8587-F0161F5036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F21-DD4A-8587-F0161F5036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50000"/>
                  <a:alpha val="79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21-DD4A-8587-F0161F5036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F21-DD4A-8587-F0161F5036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AY 2018</c:v>
                </c:pt>
                <c:pt idx="1">
                  <c:v>AY 2019</c:v>
                </c:pt>
                <c:pt idx="2">
                  <c:v>AY 2020</c:v>
                </c:pt>
                <c:pt idx="3">
                  <c:v>AY 2021</c:v>
                </c:pt>
                <c:pt idx="4">
                  <c:v>AY 2022</c:v>
                </c:pt>
                <c:pt idx="5">
                  <c:v>AY 2023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0.43569999999999998</c:v>
                </c:pt>
                <c:pt idx="1">
                  <c:v>0.48149999999999998</c:v>
                </c:pt>
                <c:pt idx="2">
                  <c:v>0.48730000000000001</c:v>
                </c:pt>
                <c:pt idx="3">
                  <c:v>0.50249999999999995</c:v>
                </c:pt>
                <c:pt idx="4">
                  <c:v>0.50049999999999994</c:v>
                </c:pt>
                <c:pt idx="5">
                  <c:v>0.51149999999999995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1-DD4A-8587-F0161F5036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8"/>
        <c:overlap val="-27"/>
        <c:axId val="1827320223"/>
        <c:axId val="1352839471"/>
      </c:barChart>
      <c:catAx>
        <c:axId val="182732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2839471"/>
        <c:crosses val="autoZero"/>
        <c:auto val="1"/>
        <c:lblAlgn val="ctr"/>
        <c:lblOffset val="100"/>
        <c:noMultiLvlLbl val="0"/>
      </c:catAx>
      <c:valAx>
        <c:axId val="1352839471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320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Fall 2023 Success Rates: Most Difficult First-Year</a:t>
            </a:r>
            <a:r>
              <a:rPr lang="en-US" sz="2400" baseline="0" dirty="0"/>
              <a:t> </a:t>
            </a:r>
            <a:r>
              <a:rPr lang="en-US" sz="2400" dirty="0"/>
              <a:t>Courses</a:t>
            </a:r>
          </a:p>
        </c:rich>
      </c:tx>
      <c:layout>
        <c:manualLayout>
          <c:xMode val="edge"/>
          <c:yMode val="edge"/>
          <c:x val="0.176742952329418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Pass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MATH 1314</c:v>
                </c:pt>
                <c:pt idx="1">
                  <c:v>BIOL 1308</c:v>
                </c:pt>
                <c:pt idx="2">
                  <c:v>BUSI 1307</c:v>
                </c:pt>
                <c:pt idx="3">
                  <c:v>MATH 1324</c:v>
                </c:pt>
                <c:pt idx="4">
                  <c:v>MATH 1332</c:v>
                </c:pt>
                <c:pt idx="5">
                  <c:v>MATH 1342</c:v>
                </c:pt>
                <c:pt idx="6">
                  <c:v>EDUC 1301</c:v>
                </c:pt>
                <c:pt idx="7">
                  <c:v>CHEM 1311</c:v>
                </c:pt>
                <c:pt idx="8">
                  <c:v>ENGL 1302</c:v>
                </c:pt>
                <c:pt idx="9">
                  <c:v>ECON 1301</c:v>
                </c:pt>
              </c:strCache>
            </c:strRef>
          </c:cat>
          <c:val>
            <c:numRef>
              <c:f>Sheet1!$B$2:$B$11</c:f>
              <c:numCache>
                <c:formatCode>#.0%</c:formatCode>
                <c:ptCount val="10"/>
                <c:pt idx="0">
                  <c:v>0.48399999999999999</c:v>
                </c:pt>
                <c:pt idx="1">
                  <c:v>0.52800000000000002</c:v>
                </c:pt>
                <c:pt idx="2">
                  <c:v>0.53299999999999992</c:v>
                </c:pt>
                <c:pt idx="3">
                  <c:v>0.56999999999999995</c:v>
                </c:pt>
                <c:pt idx="4">
                  <c:v>0.57399999999999995</c:v>
                </c:pt>
                <c:pt idx="5">
                  <c:v>0.58599999999999997</c:v>
                </c:pt>
                <c:pt idx="6">
                  <c:v>0.59099999999999997</c:v>
                </c:pt>
                <c:pt idx="7">
                  <c:v>0.59099999999999997</c:v>
                </c:pt>
                <c:pt idx="8">
                  <c:v>0.61299999999999999</c:v>
                </c:pt>
                <c:pt idx="9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1-814E-A848-20335FA1A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overlap val="-27"/>
        <c:axId val="57311072"/>
        <c:axId val="57484208"/>
      </c:barChart>
      <c:catAx>
        <c:axId val="573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84208"/>
        <c:crosses val="autoZero"/>
        <c:auto val="1"/>
        <c:lblAlgn val="ctr"/>
        <c:lblOffset val="100"/>
        <c:noMultiLvlLbl val="0"/>
      </c:catAx>
      <c:valAx>
        <c:axId val="574842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31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0.30974</cdr:x>
      <cdr:y>0.64735</cdr:y>
    </cdr:from>
    <cdr:to>
      <cdr:x>0.45435</cdr:x>
      <cdr:y>0.8754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E709C4-3F36-5726-0D85-A52617E4932F}"/>
            </a:ext>
          </a:extLst>
        </cdr:cNvPr>
        <cdr:cNvSpPr txBox="1"/>
      </cdr:nvSpPr>
      <cdr:spPr>
        <a:xfrm xmlns:a="http://schemas.openxmlformats.org/drawingml/2006/main" rot="16200000">
          <a:off x="1958672" y="25956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Total Transfer Rate</a:t>
          </a:r>
        </a:p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0.61929</cdr:x>
      <cdr:y>0.4074</cdr:y>
    </cdr:from>
    <cdr:to>
      <cdr:x>0.80258</cdr:x>
      <cdr:y>0.55755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1853B09-E8D9-5BC0-AF99-E8B2C86A3F7F}"/>
            </a:ext>
          </a:extLst>
        </cdr:cNvPr>
        <cdr:cNvSpPr txBox="1"/>
      </cdr:nvSpPr>
      <cdr:spPr>
        <a:xfrm xmlns:a="http://schemas.openxmlformats.org/drawingml/2006/main" rot="5400000">
          <a:off x="4319757" y="1555904"/>
          <a:ext cx="670961" cy="1200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Total Award</a:t>
          </a:r>
        </a:p>
        <a:p xmlns:a="http://schemas.openxmlformats.org/drawingml/2006/main">
          <a:pPr algn="ctr"/>
          <a:r>
            <a:rPr lang="en-US" sz="1600" dirty="0"/>
            <a:t> Rate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0.22217</cdr:y>
    </cdr:from>
    <cdr:to>
      <cdr:x>0.71852</cdr:x>
      <cdr:y>0.31428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A9402A6A-8EBB-86DC-5E16-0F0EE36D6573}"/>
            </a:ext>
          </a:extLst>
        </cdr:cNvPr>
        <cdr:cNvSpPr txBox="1"/>
      </cdr:nvSpPr>
      <cdr:spPr>
        <a:xfrm xmlns:a="http://schemas.openxmlformats.org/drawingml/2006/main">
          <a:off x="4267200" y="890826"/>
          <a:ext cx="1864951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bg2">
                  <a:lumMod val="75000"/>
                </a:schemeClr>
              </a:solidFill>
            </a:rPr>
            <a:t>29.4%</a:t>
          </a:r>
        </a:p>
      </cdr:txBody>
    </cdr:sp>
  </cdr:relSizeAnchor>
  <cdr:relSizeAnchor xmlns:cdr="http://schemas.openxmlformats.org/drawingml/2006/chartDrawing">
    <cdr:from>
      <cdr:x>0.19783</cdr:x>
      <cdr:y>0.04454</cdr:y>
    </cdr:from>
    <cdr:to>
      <cdr:x>0.32341</cdr:x>
      <cdr:y>0.13665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B496D40-5E5E-FB8D-67A0-1E6B32E9B9F6}"/>
            </a:ext>
          </a:extLst>
        </cdr:cNvPr>
        <cdr:cNvSpPr txBox="1"/>
      </cdr:nvSpPr>
      <cdr:spPr>
        <a:xfrm xmlns:a="http://schemas.openxmlformats.org/drawingml/2006/main">
          <a:off x="1688378" y="178581"/>
          <a:ext cx="1071756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2">
                  <a:lumMod val="75000"/>
                </a:schemeClr>
              </a:solidFill>
            </a:rPr>
            <a:t>37.7%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0.86878</cdr:x>
      <cdr:y>0.14493</cdr:y>
    </cdr:from>
    <cdr:to>
      <cdr:x>0.94699</cdr:x>
      <cdr:y>0.23704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A9402A6A-8EBB-86DC-5E16-0F0EE36D6573}"/>
            </a:ext>
          </a:extLst>
        </cdr:cNvPr>
        <cdr:cNvSpPr txBox="1"/>
      </cdr:nvSpPr>
      <cdr:spPr>
        <a:xfrm xmlns:a="http://schemas.openxmlformats.org/drawingml/2006/main">
          <a:off x="9434994" y="581101"/>
          <a:ext cx="849348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>
              <a:solidFill>
                <a:schemeClr val="bg2">
                  <a:lumMod val="75000"/>
                </a:schemeClr>
              </a:solidFill>
            </a:rPr>
            <a:t>37.7%</a:t>
          </a:r>
        </a:p>
      </cdr:txBody>
    </cdr:sp>
  </cdr:relSizeAnchor>
  <cdr:relSizeAnchor xmlns:cdr="http://schemas.openxmlformats.org/drawingml/2006/chartDrawing">
    <cdr:from>
      <cdr:x>0.7181</cdr:x>
      <cdr:y>0.14475</cdr:y>
    </cdr:from>
    <cdr:to>
      <cdr:x>0.79631</cdr:x>
      <cdr:y>0.23686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6534F35-B3FA-9E14-9069-A5FAF3CE4836}"/>
            </a:ext>
          </a:extLst>
        </cdr:cNvPr>
        <cdr:cNvSpPr txBox="1"/>
      </cdr:nvSpPr>
      <cdr:spPr>
        <a:xfrm xmlns:a="http://schemas.openxmlformats.org/drawingml/2006/main">
          <a:off x="7798660" y="580384"/>
          <a:ext cx="849348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2">
                  <a:lumMod val="75000"/>
                </a:schemeClr>
              </a:solidFill>
            </a:rPr>
            <a:t>36.1%</a:t>
          </a:r>
        </a:p>
      </cdr:txBody>
    </cdr:sp>
  </cdr:relSizeAnchor>
  <cdr:relSizeAnchor xmlns:cdr="http://schemas.openxmlformats.org/drawingml/2006/chartDrawing">
    <cdr:from>
      <cdr:x>0.56387</cdr:x>
      <cdr:y>0.14136</cdr:y>
    </cdr:from>
    <cdr:to>
      <cdr:x>0.64208</cdr:x>
      <cdr:y>0.23347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21E3E975-7AA1-9084-3D06-920E494DB58B}"/>
            </a:ext>
          </a:extLst>
        </cdr:cNvPr>
        <cdr:cNvSpPr txBox="1"/>
      </cdr:nvSpPr>
      <cdr:spPr>
        <a:xfrm xmlns:a="http://schemas.openxmlformats.org/drawingml/2006/main">
          <a:off x="6123692" y="566789"/>
          <a:ext cx="849348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2">
                  <a:lumMod val="75000"/>
                </a:schemeClr>
              </a:solidFill>
            </a:rPr>
            <a:t>35.4</a:t>
          </a:r>
          <a:r>
            <a:rPr lang="en-US" sz="1600" b="1" dirty="0">
              <a:solidFill>
                <a:schemeClr val="bg2">
                  <a:lumMod val="75000"/>
                </a:schemeClr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0.40883</cdr:x>
      <cdr:y>0.14118</cdr:y>
    </cdr:from>
    <cdr:to>
      <cdr:x>0.48703</cdr:x>
      <cdr:y>0.23329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61C396D-773C-3EE7-3BD7-9D2C7D061368}"/>
            </a:ext>
          </a:extLst>
        </cdr:cNvPr>
        <cdr:cNvSpPr txBox="1"/>
      </cdr:nvSpPr>
      <cdr:spPr>
        <a:xfrm xmlns:a="http://schemas.openxmlformats.org/drawingml/2006/main">
          <a:off x="4439883" y="566075"/>
          <a:ext cx="849348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2">
                  <a:lumMod val="75000"/>
                </a:schemeClr>
              </a:solidFill>
            </a:rPr>
            <a:t>37.1%</a:t>
          </a:r>
        </a:p>
      </cdr:txBody>
    </cdr:sp>
  </cdr:relSizeAnchor>
  <cdr:relSizeAnchor xmlns:cdr="http://schemas.openxmlformats.org/drawingml/2006/chartDrawing">
    <cdr:from>
      <cdr:x>0.25934</cdr:x>
      <cdr:y>0.141</cdr:y>
    </cdr:from>
    <cdr:to>
      <cdr:x>0.33755</cdr:x>
      <cdr:y>0.23311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B496D40-5E5E-FB8D-67A0-1E6B32E9B9F6}"/>
            </a:ext>
          </a:extLst>
        </cdr:cNvPr>
        <cdr:cNvSpPr txBox="1"/>
      </cdr:nvSpPr>
      <cdr:spPr>
        <a:xfrm xmlns:a="http://schemas.openxmlformats.org/drawingml/2006/main">
          <a:off x="2816430" y="565360"/>
          <a:ext cx="849348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2">
                  <a:lumMod val="75000"/>
                </a:schemeClr>
              </a:solidFill>
            </a:rPr>
            <a:t>38.3%</a:t>
          </a:r>
        </a:p>
      </cdr:txBody>
    </cdr:sp>
  </cdr:relSizeAnchor>
  <cdr:relSizeAnchor xmlns:cdr="http://schemas.openxmlformats.org/drawingml/2006/chartDrawing">
    <cdr:from>
      <cdr:x>0.10748</cdr:x>
      <cdr:y>0.14082</cdr:y>
    </cdr:from>
    <cdr:to>
      <cdr:x>0.18569</cdr:x>
      <cdr:y>0.23293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038761E-DE2C-BE2D-0C4F-8359323E753A}"/>
            </a:ext>
          </a:extLst>
        </cdr:cNvPr>
        <cdr:cNvSpPr txBox="1"/>
      </cdr:nvSpPr>
      <cdr:spPr>
        <a:xfrm xmlns:a="http://schemas.openxmlformats.org/drawingml/2006/main">
          <a:off x="1167218" y="564644"/>
          <a:ext cx="849348" cy="36933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>
              <a:solidFill>
                <a:schemeClr val="bg2">
                  <a:lumMod val="75000"/>
                </a:schemeClr>
              </a:solidFill>
            </a:rPr>
            <a:t>36.5%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929425" y="458788"/>
            <a:ext cx="928579" cy="2732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53BC-9D8C-A849-8082-D0F7B2EAD88E}" type="datetimeFigureOut">
              <a:rPr lang="en-US" smtClean="0">
                <a:latin typeface="Avenir Medium" charset="0"/>
                <a:ea typeface="Avenir Medium" charset="0"/>
                <a:cs typeface="Avenir Medium" charset="0"/>
              </a:rPr>
              <a:t>5/16/2024</a:t>
            </a:fld>
            <a:endParaRPr lang="en-US" dirty="0"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99672" y="1"/>
            <a:ext cx="75674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3262-5012-2242-9F26-6EF15EA7F5F3}" type="slidenum">
              <a:rPr lang="en-US" smtClean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rPr>
              <a:t>‹#›</a:t>
            </a:fld>
            <a:endParaRPr lang="en-US">
              <a:solidFill>
                <a:schemeClr val="accent3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9" t="88107"/>
          <a:stretch/>
        </p:blipFill>
        <p:spPr>
          <a:xfrm>
            <a:off x="3321270" y="8685213"/>
            <a:ext cx="3536731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19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6200" y="29429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C0765699-D5DE-034B-B5A6-D2DD4DCC45E2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1"/>
            <a:ext cx="2971800" cy="2942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3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1B6BC583-FDF6-2342-AD4B-08A208A729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7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2018 and Fall 2019 were most impacted by the pandemic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45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>
          <a:extLst>
            <a:ext uri="{FF2B5EF4-FFF2-40B4-BE49-F238E27FC236}">
              <a16:creationId xmlns:a16="http://schemas.microsoft.com/office/drawing/2014/main" id="{94147E47-A677-DA24-8ABA-883ACD0A2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96814cf998_1_3:notes">
            <a:extLst>
              <a:ext uri="{FF2B5EF4-FFF2-40B4-BE49-F238E27FC236}">
                <a16:creationId xmlns:a16="http://schemas.microsoft.com/office/drawing/2014/main" id="{FA693D6C-EE23-244F-20ED-C770719DFE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g296814cf998_1_3:notes">
            <a:extLst>
              <a:ext uri="{FF2B5EF4-FFF2-40B4-BE49-F238E27FC236}">
                <a16:creationId xmlns:a16="http://schemas.microsoft.com/office/drawing/2014/main" id="{542D4362-CC9F-FF6F-A7B2-8947CF4AA8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009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1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HCC all Entering, and all students, is lower.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9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6+ is actually similar to AACC</a:t>
            </a:r>
          </a:p>
          <a:p>
            <a:r>
              <a:rPr lang="en-US" dirty="0"/>
              <a:t>15 is lower, averaging around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06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everything else--flat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6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BC583-FDF6-2342-AD4B-08A208A729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4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381" y="2911951"/>
            <a:ext cx="2217683" cy="149139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106563" y="3791509"/>
            <a:ext cx="639668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106562" y="831639"/>
            <a:ext cx="6561437" cy="28601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6000" b="1" i="0" baseline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4106862" y="3891204"/>
            <a:ext cx="6561137" cy="1570038"/>
          </a:xfrm>
        </p:spPr>
        <p:txBody>
          <a:bodyPr anchor="t"/>
          <a:lstStyle>
            <a:lvl1pPr marL="0" indent="0">
              <a:lnSpc>
                <a:spcPct val="100000"/>
              </a:lnSpc>
              <a:buFont typeface="Arial" charset="0"/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 nice subtitle can go here</a:t>
            </a:r>
          </a:p>
        </p:txBody>
      </p:sp>
    </p:spTree>
    <p:extLst>
      <p:ext uri="{BB962C8B-B14F-4D97-AF65-F5344CB8AC3E}">
        <p14:creationId xmlns:p14="http://schemas.microsoft.com/office/powerpoint/2010/main" val="2382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209126"/>
            <a:ext cx="3198812" cy="3659862"/>
          </a:xfrm>
        </p:spPr>
        <p:txBody>
          <a:bodyPr anchor="t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D5513-894F-764A-A324-A8FF985DD4E6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200104" cy="970467"/>
          </a:xfrm>
        </p:spPr>
        <p:txBody>
          <a:bodyPr anchor="b">
            <a:normAutofit/>
          </a:bodyPr>
          <a:lstStyle>
            <a:lvl1pPr>
              <a:defRPr sz="28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883972" y="987425"/>
            <a:ext cx="6368228" cy="4881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209126"/>
            <a:ext cx="3198812" cy="3659862"/>
          </a:xfrm>
        </p:spPr>
        <p:txBody>
          <a:bodyPr anchor="t"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3DEEC-492C-ED45-8E03-0A8A0FCA30E4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38200" y="987425"/>
            <a:ext cx="3200104" cy="970467"/>
          </a:xfrm>
        </p:spPr>
        <p:txBody>
          <a:bodyPr anchor="b">
            <a:normAutofit/>
          </a:bodyPr>
          <a:lstStyle>
            <a:lvl1pPr>
              <a:defRPr sz="28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Title goes here.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883972" y="0"/>
            <a:ext cx="7308028" cy="6857999"/>
          </a:xfrm>
          <a:solidFill>
            <a:schemeClr val="accent1"/>
          </a:solidFill>
        </p:spPr>
        <p:txBody>
          <a:bodyPr/>
          <a:lstStyle/>
          <a:p>
            <a:pPr lvl="0"/>
            <a:r>
              <a:rPr lang="en-US" dirty="0"/>
              <a:t>A nice picture can go here</a:t>
            </a:r>
          </a:p>
        </p:txBody>
      </p:sp>
    </p:spTree>
    <p:extLst>
      <p:ext uri="{BB962C8B-B14F-4D97-AF65-F5344CB8AC3E}">
        <p14:creationId xmlns:p14="http://schemas.microsoft.com/office/powerpoint/2010/main" val="14017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9248330" cy="6858001"/>
          </a:xfrm>
        </p:spPr>
        <p:txBody>
          <a:bodyPr/>
          <a:lstStyle>
            <a:lvl1pPr>
              <a:lnSpc>
                <a:spcPct val="85000"/>
              </a:lnSpc>
              <a:defRPr b="1" i="0" spc="30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101D0F-D918-734D-BF98-31171A9B8527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D082E-48EA-DC44-AB29-B113D25A2F8F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920170" y="790689"/>
            <a:ext cx="6310814" cy="527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5pPr>
            <a:lvl7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7pPr>
            <a:lvl9pPr>
              <a:defRPr>
                <a:solidFill>
                  <a:schemeClr val="bg1"/>
                </a:solidFill>
                <a:latin typeface="Avenir Book" panose="02000503020000020003" pitchFamily="2" charset="0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5D6287-4A64-234F-B88A-DDE33279A6AE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598" y="2329031"/>
            <a:ext cx="8634804" cy="2651760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11500" baseline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1AEF81A-83D2-1343-8D33-C876EE9652BE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52-9035-644B-A41F-3704686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713B-2E10-9247-85CC-9A7F9FD2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FD78-A95A-C346-9364-4E5CE04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F372-6359-6D42-9CEC-F5F426B1D10E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E4B-4A39-DE40-B75A-C882F39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C0B9-8638-A749-AAE5-32F5A318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D53-2D5A-1E4C-8A7B-854275DE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0B6E-9A4D-0743-8AC2-520A3FD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740E-18B7-0546-B642-9570B27504EA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103-3738-4748-B1D9-9E41F1A9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20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A43-9C4C-5D4B-B3CD-8964BD3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3EF1-6480-F540-9B10-0D6C45655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AAE03-809D-494C-99BB-120360CB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6B67-70AD-0544-BE62-85FEBAB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14D-70C7-C646-A0F0-818CD21F627B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ACA-E831-BC41-B822-504FD6A0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888-6B0B-9849-90A3-FB50BBE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3ABB-A515-C944-B7EC-4FC2FEE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A256-8FD7-6147-81B2-FD4ADB08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10" y="2664101"/>
            <a:ext cx="61589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7E43-3476-6649-9856-6F5C9C84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7847" y="1840189"/>
            <a:ext cx="6189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AB94-37BE-4F49-AE6A-3015D520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847" y="2664101"/>
            <a:ext cx="61892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77D9-5F0D-9C42-A3D2-EAEF8BE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35E9-D44A-8643-B389-1C062CBA92D8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C2D2-EC27-3D4E-8969-5A8609C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468EE-4F6C-0647-BD0A-57F0EAF75A58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 nice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go here.</a:t>
            </a:r>
          </a:p>
        </p:txBody>
      </p:sp>
    </p:spTree>
    <p:extLst>
      <p:ext uri="{BB962C8B-B14F-4D97-AF65-F5344CB8AC3E}">
        <p14:creationId xmlns:p14="http://schemas.microsoft.com/office/powerpoint/2010/main" val="7484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9DDB-F680-FF44-9A59-5287753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47A4-1986-2544-BC65-D415982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6F2-ADAD-BF45-A1D8-EBB335B49CE2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AB4-9018-7D46-A457-EBFEDCD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7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D413-90FB-244F-B8AF-CB6F9D8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01B2-5218-B540-889C-696805473232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F216B-8F0B-3948-951A-9A516CC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65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259-270B-554E-A7D9-4AEBA72E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478F-0E58-CC4A-B268-37378D4E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0A82-9BDC-1C4E-97AA-9A0E132C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A920-D4BF-0447-B526-8C6E4FA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16A-70EB-924C-B688-7DF5EB95F9DF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230E-8AFD-794E-BC7B-228D2C2F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5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E41-2492-994C-9B9A-2765329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FD14F-DDB7-EC45-A596-07903D473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848A-CB23-6943-85D0-0BD8368C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8800-1B73-F748-9B18-8AD7035D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0C85-57BC-5648-ACC5-5E79E7BECF8B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91BA-7CE3-2D49-881C-485D965A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7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52-9035-644B-A41F-3704686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713B-2E10-9247-85CC-9A7F9FD2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FD78-A95A-C346-9364-4E5CE04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8204-209F-9C40-9B88-DBBF3208A878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E4B-4A39-DE40-B75A-C882F39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C3A9-15BC-2E4D-BC88-23B7558A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0508" y="317375"/>
            <a:ext cx="876623" cy="263650"/>
          </a:xfrm>
          <a:prstGeom prst="rect">
            <a:avLst/>
          </a:prstGeom>
        </p:spPr>
        <p:txBody>
          <a:bodyPr/>
          <a:lstStyle/>
          <a:p>
            <a:fld id="{9B3D46C1-1EED-0E4A-8C63-0EFC12332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2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C0B9-8638-A749-AAE5-32F5A318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D53-2D5A-1E4C-8A7B-854275DE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0B6E-9A4D-0743-8AC2-520A3FD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BC1B-ACB5-8D4D-B7B8-B7C0E963E3BB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103-3738-4748-B1D9-9E41F1A9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0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A43-9C4C-5D4B-B3CD-8964BD3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3EF1-6480-F540-9B10-0D6C45655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AAE03-809D-494C-99BB-120360CB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6B67-70AD-0544-BE62-85FEBAB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BDEA-E505-2841-B1FE-E92D833FD8F5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ACA-E831-BC41-B822-504FD6A0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888-6B0B-9849-90A3-FB50BBE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3ABB-A515-C944-B7EC-4FC2FEE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A256-8FD7-6147-81B2-FD4ADB08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10" y="2664101"/>
            <a:ext cx="61589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7E43-3476-6649-9856-6F5C9C84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7847" y="1840189"/>
            <a:ext cx="6189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AB94-37BE-4F49-AE6A-3015D520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847" y="2664101"/>
            <a:ext cx="61892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77D9-5F0D-9C42-A3D2-EAEF8BE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6F58-6ACA-2744-A837-901E380C64E9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C2D2-EC27-3D4E-8969-5A8609C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3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9DDB-F680-FF44-9A59-5287753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47A4-1986-2544-BC65-D415982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94CB-A2FF-2B4D-9500-FB4964CCA202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AB4-9018-7D46-A457-EBFEDCD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00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D413-90FB-244F-B8AF-CB6F9D8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10A4-742E-514E-91B2-8A06E175F05D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F216B-8F0B-3948-951A-9A516CC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8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5CD3-B087-8548-96ED-EAE0EAE1C35B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259-270B-554E-A7D9-4AEBA72E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478F-0E58-CC4A-B268-37378D4E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0A82-9BDC-1C4E-97AA-9A0E132C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A920-D4BF-0447-B526-8C6E4FA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D9D6-D11E-B748-BE8B-E5CDFD9ED2BD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230E-8AFD-794E-BC7B-228D2C2F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8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E41-2492-994C-9B9A-2765329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FD14F-DDB7-EC45-A596-07903D473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848A-CB23-6943-85D0-0BD8368C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8800-1B73-F748-9B18-8AD7035D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B308-2F20-A14E-8872-F1837B9085C0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91BA-7CE3-2D49-881C-485D965A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36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2801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377686" y="2054087"/>
            <a:ext cx="6102626" cy="412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Char char="▶"/>
              <a:defRPr/>
            </a:lvl1pPr>
            <a:lvl2pPr marL="914400" lvl="1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2"/>
          </p:nvPr>
        </p:nvSpPr>
        <p:spPr>
          <a:xfrm>
            <a:off x="5711686" y="2054087"/>
            <a:ext cx="6102626" cy="412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Char char="▶"/>
              <a:defRPr/>
            </a:lvl1pPr>
            <a:lvl2pPr marL="914400" lvl="1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5" name="Google Shape;135;p30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414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2"/>
          </p:nvPr>
        </p:nvSpPr>
        <p:spPr>
          <a:xfrm>
            <a:off x="357810" y="2664101"/>
            <a:ext cx="615895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Char char="▶"/>
              <a:defRPr/>
            </a:lvl1pPr>
            <a:lvl2pPr marL="914400" lvl="1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body" idx="3"/>
          </p:nvPr>
        </p:nvSpPr>
        <p:spPr>
          <a:xfrm>
            <a:off x="5687847" y="1840189"/>
            <a:ext cx="61892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4"/>
          </p:nvPr>
        </p:nvSpPr>
        <p:spPr>
          <a:xfrm>
            <a:off x="5687847" y="2664101"/>
            <a:ext cx="618928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00"/>
              <a:buChar char="▶"/>
              <a:defRPr/>
            </a:lvl1pPr>
            <a:lvl2pPr marL="914400" lvl="1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‣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31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635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7" name="Google Shape;147;p32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198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533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  <a:defRPr sz="3200"/>
            </a:lvl1pPr>
            <a:lvl2pPr marL="914400" lvl="1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‣"/>
              <a:defRPr sz="2800"/>
            </a:lvl2pPr>
            <a:lvl3pPr marL="1371600" lvl="2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‣"/>
              <a:defRPr sz="2400"/>
            </a:lvl3pPr>
            <a:lvl4pPr marL="1828800" lvl="3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‣"/>
              <a:defRPr sz="2000"/>
            </a:lvl4pPr>
            <a:lvl5pPr marL="2286000" lvl="4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‣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800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989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/Ending Slide">
  <p:cSld name="Thank you/Ending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6814cf998_1_115"/>
          <p:cNvSpPr txBox="1">
            <a:spLocks noGrp="1"/>
          </p:cNvSpPr>
          <p:nvPr>
            <p:ph type="title"/>
          </p:nvPr>
        </p:nvSpPr>
        <p:spPr>
          <a:xfrm>
            <a:off x="1778598" y="2329031"/>
            <a:ext cx="8634900" cy="26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venir"/>
              <a:buNone/>
              <a:defRPr sz="1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296814cf998_1_115"/>
          <p:cNvSpPr txBox="1">
            <a:spLocks noGrp="1"/>
          </p:cNvSpPr>
          <p:nvPr>
            <p:ph type="dt" idx="10"/>
          </p:nvPr>
        </p:nvSpPr>
        <p:spPr>
          <a:xfrm>
            <a:off x="7521934" y="6445553"/>
            <a:ext cx="806700" cy="1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6" name="Google Shape;166;g296814cf998_1_115"/>
          <p:cNvSpPr txBox="1">
            <a:spLocks noGrp="1"/>
          </p:cNvSpPr>
          <p:nvPr>
            <p:ph type="sldNum" idx="12"/>
          </p:nvPr>
        </p:nvSpPr>
        <p:spPr>
          <a:xfrm>
            <a:off x="11430000" y="6211614"/>
            <a:ext cx="5658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accent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881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AEAACC-4622-6F49-A539-615950FBDF5A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-1"/>
            <a:ext cx="9248330" cy="6858001"/>
          </a:xfrm>
        </p:spPr>
        <p:txBody>
          <a:bodyPr/>
          <a:lstStyle>
            <a:lvl1pPr>
              <a:lnSpc>
                <a:spcPct val="85000"/>
              </a:lnSpc>
              <a:defRPr b="1" i="0" spc="300" baseline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defRPr>
            </a:lvl1pPr>
          </a:lstStyle>
          <a:p>
            <a:r>
              <a:rPr lang="en-US" dirty="0"/>
              <a:t>TITLE GOES</a:t>
            </a:r>
            <a:br>
              <a:rPr lang="en-US" dirty="0"/>
            </a:br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452-9035-644B-A41F-3704686F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D713B-2E10-9247-85CC-9A7F9FD20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FD78-A95A-C346-9364-4E5CE04D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F372-6359-6D42-9CEC-F5F426B1D10E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2E4B-4A39-DE40-B75A-C882F3914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9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C0B9-8638-A749-AAE5-32F5A318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59D53-2D5A-1E4C-8A7B-854275DE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0B6E-9A4D-0743-8AC2-520A3FD8C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9740E-18B7-0546-B642-9570B27504EA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7103-3738-4748-B1D9-9E41F1A9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56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DA43-9C4C-5D4B-B3CD-8964BD3F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3EF1-6480-F540-9B10-0D6C45655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7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AAE03-809D-494C-99BB-120360CB7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686" y="2054087"/>
            <a:ext cx="6102626" cy="4122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56B67-70AD-0544-BE62-85FEBAB7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14D-70C7-C646-A0F0-818CD21F627B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31ACA-E831-BC41-B822-504FD6A0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4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B888-6B0B-9849-90A3-FB50BBE7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866776"/>
            <a:ext cx="11519322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73ABB-A515-C944-B7EC-4FC2FEE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810" y="1840189"/>
            <a:ext cx="61589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66A256-8FD7-6147-81B2-FD4ADB08C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10" y="2664101"/>
            <a:ext cx="61589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7E43-3476-6649-9856-6F5C9C84B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87847" y="1840189"/>
            <a:ext cx="61892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4AB94-37BE-4F49-AE6A-3015D520A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87847" y="2664101"/>
            <a:ext cx="61892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3877D9-5F0D-9C42-A3D2-EAEF8BEC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35E9-D44A-8643-B389-1C062CBA92D8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C2D2-EC27-3D4E-8969-5A8609C8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23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89DDB-F680-FF44-9A59-5287753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1847A4-1986-2544-BC65-D415982D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F36F2-ADAD-BF45-A1D8-EBB335B49CE2}" type="datetime1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AAB4-9018-7D46-A457-EBFEDCDE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01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D413-90FB-244F-B8AF-CB6F9D8C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01B2-5218-B540-889C-696805473232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F216B-8F0B-3948-951A-9A516CC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79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B259-270B-554E-A7D9-4AEBA72E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B478F-0E58-CC4A-B268-37378D4E6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40A82-9BDC-1C4E-97AA-9A0E132C6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2A920-D4BF-0447-B526-8C6E4FA2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5616A-70EB-924C-B688-7DF5EB95F9DF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230E-8AFD-794E-BC7B-228D2C2F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3DE41-2492-994C-9B9A-2765329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FD14F-DDB7-EC45-A596-07903D473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848A-CB23-6943-85D0-0BD8368CB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8800-1B73-F748-9B18-8AD7035D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0C85-57BC-5648-ACC5-5E79E7BECF8B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91BA-7CE3-2D49-881C-485D965A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2232660"/>
            <a:ext cx="45491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2505" y="2232660"/>
            <a:ext cx="4549140" cy="3586004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C1B9-4D6D-F74B-BF67-6F8F31E31DB2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38226" y="1249073"/>
            <a:ext cx="4548187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583458" y="1249073"/>
            <a:ext cx="4548187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020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00D-67A5-114C-9295-0EF661889BFE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232660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47965" y="2232660"/>
            <a:ext cx="3064415" cy="358600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73205" y="2241947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49140" y="1326805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373205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063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AFDF-4414-A141-A7B3-A74847E46639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036320" y="2232660"/>
            <a:ext cx="45491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582505" y="2232660"/>
            <a:ext cx="4549140" cy="3586004"/>
          </a:xfrm>
        </p:spPr>
        <p:txBody>
          <a:bodyPr anchor="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75366" y="160020"/>
            <a:ext cx="6903166" cy="350521"/>
          </a:xfrm>
        </p:spPr>
        <p:txBody>
          <a:bodyPr>
            <a:noAutofit/>
          </a:bodyPr>
          <a:lstStyle>
            <a:lvl1pPr>
              <a:defRPr sz="2000" b="0" i="0" spc="30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1031388" y="1323825"/>
            <a:ext cx="4554071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582503" y="1323824"/>
            <a:ext cx="4549141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6819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80C4-AB35-BF4D-B9B4-55DB25AEF489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232660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47965" y="2232660"/>
            <a:ext cx="3064415" cy="358600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8373205" y="2241947"/>
            <a:ext cx="3063240" cy="358600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75259" y="160020"/>
            <a:ext cx="9108589" cy="350520"/>
          </a:xfrm>
        </p:spPr>
        <p:txBody>
          <a:bodyPr>
            <a:noAutofit/>
          </a:bodyPr>
          <a:lstStyle>
            <a:lvl1pPr>
              <a:defRPr sz="2000" b="0" i="0" spc="30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49140" y="1326805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23900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373205" y="1326804"/>
            <a:ext cx="3063240" cy="876561"/>
          </a:xfrm>
        </p:spPr>
        <p:txBody>
          <a:bodyPr anchor="b">
            <a:normAutofit/>
          </a:bodyPr>
          <a:lstStyle>
            <a:lvl1pPr>
              <a:defRPr sz="2400" b="0" i="0"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</p:spTree>
    <p:extLst>
      <p:ext uri="{BB962C8B-B14F-4D97-AF65-F5344CB8AC3E}">
        <p14:creationId xmlns:p14="http://schemas.microsoft.com/office/powerpoint/2010/main" val="18193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/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352B-458C-B747-BAB2-AE015B33F5A7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75056" y="1143000"/>
            <a:ext cx="10057764" cy="4960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70778" y="160020"/>
            <a:ext cx="9265920" cy="3505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300" baseline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r>
              <a:rPr lang="en-US" dirty="0"/>
              <a:t>ADD A 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759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0170" y="790689"/>
            <a:ext cx="6310814" cy="527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LucidaGrande" charset="0"/>
              <a:buChar char="▶"/>
              <a:tabLst/>
              <a:defRPr/>
            </a:pPr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1934" y="6445553"/>
            <a:ext cx="806755" cy="175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EDB3CD05-88C6-9544-9DF4-7E6154427EC7}" type="datetime1">
              <a:rPr lang="en-US" smtClean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28690" y="6447459"/>
            <a:ext cx="3101310" cy="1739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fld id="{31EC62AD-1449-9143-8F26-15D729BEA7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-1"/>
            <a:ext cx="3200400" cy="685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nice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go here.</a:t>
            </a:r>
          </a:p>
        </p:txBody>
      </p:sp>
    </p:spTree>
    <p:extLst>
      <p:ext uri="{BB962C8B-B14F-4D97-AF65-F5344CB8AC3E}">
        <p14:creationId xmlns:p14="http://schemas.microsoft.com/office/powerpoint/2010/main" val="3093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78" r:id="rId4"/>
    <p:sldLayoutId id="2147483676" r:id="rId5"/>
    <p:sldLayoutId id="2147483683" r:id="rId6"/>
    <p:sldLayoutId id="2147483685" r:id="rId7"/>
    <p:sldLayoutId id="2147483684" r:id="rId8"/>
    <p:sldLayoutId id="2147483682" r:id="rId9"/>
    <p:sldLayoutId id="2147483680" r:id="rId10"/>
    <p:sldLayoutId id="2147483690" r:id="rId11"/>
    <p:sldLayoutId id="2147483687" r:id="rId12"/>
    <p:sldLayoutId id="2147483686" r:id="rId13"/>
    <p:sldLayoutId id="2147483688" r:id="rId14"/>
    <p:sldLayoutId id="214748368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Tx/>
        <a:buNone/>
        <a:tabLst/>
        <a:defRPr sz="3200" b="0" i="0" kern="1200" baseline="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8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4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50000"/>
        <a:buFont typeface="LucidaGrande" charset="0"/>
        <a:buChar char="‣"/>
        <a:defRPr sz="2000" b="0" i="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C97BE-4483-194D-8EDA-16B2DAE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059B4-8F6A-8441-A9ED-A15D558D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▶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Click to add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BDC-141E-B142-96C1-5A14C7E6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52005" y="317375"/>
            <a:ext cx="873670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algn="ctr"/>
            <a:fld id="{3FF28022-D0D4-6E46-AD91-4307A494602F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61F4-6C5C-E841-B9AE-3032B35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75E-57D4-214A-83F5-B4E99A5079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868" y="331663"/>
            <a:ext cx="2737922" cy="2350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8526D-790A-3C41-B2AA-2885049CE6E8}"/>
              </a:ext>
            </a:extLst>
          </p:cNvPr>
          <p:cNvCxnSpPr/>
          <p:nvPr userDrawn="1"/>
        </p:nvCxnSpPr>
        <p:spPr>
          <a:xfrm>
            <a:off x="377686" y="601898"/>
            <a:ext cx="11436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92901FB-F844-EA40-A3DA-337CA24B845D}"/>
              </a:ext>
            </a:extLst>
          </p:cNvPr>
          <p:cNvSpPr txBox="1">
            <a:spLocks/>
          </p:cNvSpPr>
          <p:nvPr userDrawn="1"/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C62AD-1449-9143-8F26-15D729BEA7F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venir Medium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0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▶"/>
        <a:tabLst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A8A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C97BE-4483-194D-8EDA-16B2DAE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059B4-8F6A-8441-A9ED-A15D558D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▶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Click to add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BDC-141E-B142-96C1-5A14C7E6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52005" y="317375"/>
            <a:ext cx="873670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fld id="{68C873C8-3ADF-CC4D-9286-64FE31CA3028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61F4-6C5C-E841-B9AE-3032B35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75E-57D4-214A-83F5-B4E99A5079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14868" y="331663"/>
            <a:ext cx="2737922" cy="23500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8526D-790A-3C41-B2AA-2885049CE6E8}"/>
              </a:ext>
            </a:extLst>
          </p:cNvPr>
          <p:cNvCxnSpPr/>
          <p:nvPr userDrawn="1"/>
        </p:nvCxnSpPr>
        <p:spPr>
          <a:xfrm>
            <a:off x="377686" y="601898"/>
            <a:ext cx="1143662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D070284F-48B3-BE40-994A-76876D921724}"/>
              </a:ext>
            </a:extLst>
          </p:cNvPr>
          <p:cNvSpPr txBox="1">
            <a:spLocks/>
          </p:cNvSpPr>
          <p:nvPr userDrawn="1"/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C62AD-1449-9143-8F26-15D729BEA7F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▶"/>
        <a:tabLst/>
        <a:defRPr sz="2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4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0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3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ts val="1400"/>
              <a:buFont typeface="Merriweather Sans"/>
              <a:buChar char="▶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ts val="1200"/>
              <a:buFont typeface="Merriweather Sans"/>
              <a:buChar char="‣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ts val="1000"/>
              <a:buFont typeface="Merriweather Sans"/>
              <a:buChar char="‣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ts val="9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ts val="900"/>
              <a:buFont typeface="Merriweather Sans"/>
              <a:buChar char="‣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dt" idx="10"/>
          </p:nvPr>
        </p:nvSpPr>
        <p:spPr>
          <a:xfrm>
            <a:off x="5952005" y="317375"/>
            <a:ext cx="873670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6" name="Google Shape;116;p12"/>
          <p:cNvSpPr txBox="1">
            <a:spLocks noGrp="1"/>
          </p:cNvSpPr>
          <p:nvPr>
            <p:ph type="ftr" idx="11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4868" y="331663"/>
            <a:ext cx="2737922" cy="235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2"/>
          <p:cNvCxnSpPr/>
          <p:nvPr/>
        </p:nvCxnSpPr>
        <p:spPr>
          <a:xfrm>
            <a:off x="377686" y="601898"/>
            <a:ext cx="1143662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9" name="Google Shape;119;p12"/>
          <p:cNvSpPr txBox="1"/>
          <p:nvPr/>
        </p:nvSpPr>
        <p:spPr>
          <a:xfrm>
            <a:off x="11430000" y="6211614"/>
            <a:ext cx="565868" cy="40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600" b="0" i="0" u="none" strike="noStrike" cap="none" dirty="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54265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C97BE-4483-194D-8EDA-16B2DAEC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6" y="1046934"/>
            <a:ext cx="11436626" cy="755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059B4-8F6A-8441-A9ED-A15D558D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86" y="2147927"/>
            <a:ext cx="11436626" cy="410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▶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Click to add text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819"/>
              </a:buClr>
              <a:buSzPct val="50000"/>
              <a:buFont typeface="LucidaGrande" charset="0"/>
              <a:buChar char="‣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ook" charset="0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13BDC-141E-B142-96C1-5A14C7E62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52005" y="317375"/>
            <a:ext cx="873670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pPr algn="ctr"/>
            <a:fld id="{3FF28022-D0D4-6E46-AD91-4307A494602F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61F4-6C5C-E841-B9AE-3032B35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5126" y="317375"/>
            <a:ext cx="3543715" cy="263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2575E-57D4-214A-83F5-B4E99A5079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868" y="331663"/>
            <a:ext cx="2737922" cy="23500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8526D-790A-3C41-B2AA-2885049CE6E8}"/>
              </a:ext>
            </a:extLst>
          </p:cNvPr>
          <p:cNvCxnSpPr/>
          <p:nvPr userDrawn="1"/>
        </p:nvCxnSpPr>
        <p:spPr>
          <a:xfrm>
            <a:off x="377686" y="601898"/>
            <a:ext cx="11436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92901FB-F844-EA40-A3DA-337CA24B845D}"/>
              </a:ext>
            </a:extLst>
          </p:cNvPr>
          <p:cNvSpPr txBox="1">
            <a:spLocks/>
          </p:cNvSpPr>
          <p:nvPr userDrawn="1"/>
        </p:nvSpPr>
        <p:spPr>
          <a:xfrm>
            <a:off x="11430000" y="6211614"/>
            <a:ext cx="565868" cy="4079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600" b="0" i="0" kern="1200">
                <a:solidFill>
                  <a:schemeClr val="tx1">
                    <a:tint val="7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C62AD-1449-9143-8F26-15D729BEA7F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venir Medium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75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▶"/>
        <a:tabLst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B819"/>
        </a:buClr>
        <a:buSzPct val="50000"/>
        <a:buFont typeface="LucidaGrande" charset="0"/>
        <a:buChar char="‣"/>
        <a:tabLst/>
        <a:defRPr sz="1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6A2BBE-18DB-12F9-4F33-48BF2EAD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Pathways </a:t>
            </a:r>
            <a:br>
              <a:rPr lang="en-US" sz="4800" dirty="0"/>
            </a:br>
            <a:r>
              <a:rPr lang="en-US" sz="4800" dirty="0"/>
              <a:t>Call to 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F6B901-A53A-8878-AC42-539F4E9932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6862" y="3891204"/>
            <a:ext cx="7341426" cy="2570556"/>
          </a:xfrm>
        </p:spPr>
        <p:txBody>
          <a:bodyPr>
            <a:noAutofit/>
          </a:bodyPr>
          <a:lstStyle/>
          <a:p>
            <a:r>
              <a:rPr lang="en-US" sz="1600" b="1" dirty="0">
                <a:latin typeface="Avenir Light" panose="020B0402020203020204" pitchFamily="34" charset="77"/>
              </a:rPr>
              <a:t>Andrea Burridge, Ph.D.</a:t>
            </a:r>
          </a:p>
          <a:p>
            <a:r>
              <a:rPr lang="en-US" sz="1600" dirty="0">
                <a:latin typeface="Avenir Light" panose="020B0402020203020204" pitchFamily="34" charset="77"/>
              </a:rPr>
              <a:t>Interim Vice Chancellor, Strategy, Planning, and Institutional Effectiveness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62576-3497-1F77-BAB3-4BD689212F4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6850" y="6211888"/>
            <a:ext cx="565150" cy="407987"/>
          </a:xfrm>
        </p:spPr>
        <p:txBody>
          <a:bodyPr/>
          <a:lstStyle/>
          <a:p>
            <a:fld id="{31EC62AD-1449-9143-8F26-15D729BEA7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6E610B-6981-4989-52FE-F74F8DF13E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73641"/>
              </p:ext>
            </p:extLst>
          </p:nvPr>
        </p:nvGraphicFramePr>
        <p:xfrm>
          <a:off x="4633993" y="790575"/>
          <a:ext cx="6597570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3A5131-91FD-08F8-B9AB-359AE416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14DBA4-32A0-30D9-8A85-A79E7F5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9" y="-500542"/>
            <a:ext cx="3666641" cy="6858001"/>
          </a:xfrm>
        </p:spPr>
        <p:txBody>
          <a:bodyPr/>
          <a:lstStyle/>
          <a:p>
            <a:pPr algn="ctr"/>
            <a:r>
              <a:rPr lang="en-US" dirty="0" err="1"/>
              <a:t>AtD</a:t>
            </a:r>
            <a:r>
              <a:rPr lang="en-US" dirty="0"/>
              <a:t> Year 1 Credit Completion Rate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68%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2CAB89A-0A9E-E4C7-7C94-E88222CC1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77167"/>
              </p:ext>
            </p:extLst>
          </p:nvPr>
        </p:nvGraphicFramePr>
        <p:xfrm>
          <a:off x="83553" y="3284811"/>
          <a:ext cx="3874578" cy="2782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353EF3-8B88-CB36-C0C5-724040E34193}"/>
              </a:ext>
            </a:extLst>
          </p:cNvPr>
          <p:cNvSpPr txBox="1"/>
          <p:nvPr/>
        </p:nvSpPr>
        <p:spPr>
          <a:xfrm>
            <a:off x="6558566" y="6211614"/>
            <a:ext cx="6098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Source: OIR PIE Dashboard, Dual Credit Excluded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As of 4/14/2024,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97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931920-B070-A227-1732-2D29529F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88" y="652222"/>
            <a:ext cx="11436626" cy="755360"/>
          </a:xfrm>
        </p:spPr>
        <p:txBody>
          <a:bodyPr>
            <a:noAutofit/>
          </a:bodyPr>
          <a:lstStyle/>
          <a:p>
            <a:r>
              <a:rPr lang="en-US" sz="2400" dirty="0"/>
              <a:t>THECB Cohort Outcomes: 2023 Higher Education Almanac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3BD23-6090-CE9A-0957-AF32B0F59B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6850" y="6211888"/>
            <a:ext cx="565150" cy="407987"/>
          </a:xfrm>
          <a:prstGeom prst="rect">
            <a:avLst/>
          </a:prstGeom>
        </p:spPr>
        <p:txBody>
          <a:bodyPr/>
          <a:lstStyle/>
          <a:p>
            <a:fld id="{31EC62AD-1449-9143-8F26-15D729BEA7F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908C5DB-84D3-E48E-D13F-32998D27C63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3893876"/>
              </p:ext>
            </p:extLst>
          </p:nvPr>
        </p:nvGraphicFramePr>
        <p:xfrm>
          <a:off x="8341644" y="1354664"/>
          <a:ext cx="3567781" cy="526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C6300117-6B50-F3BC-4257-27035BDCA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315119"/>
              </p:ext>
            </p:extLst>
          </p:nvPr>
        </p:nvGraphicFramePr>
        <p:xfrm>
          <a:off x="140621" y="1354666"/>
          <a:ext cx="3928533" cy="526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691A9968-4106-184A-1E38-8D5072071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277066"/>
              </p:ext>
            </p:extLst>
          </p:nvPr>
        </p:nvGraphicFramePr>
        <p:xfrm>
          <a:off x="4216400" y="1354665"/>
          <a:ext cx="3928533" cy="526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992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1931920-B070-A227-1732-2D29529F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88" y="652222"/>
            <a:ext cx="11436626" cy="755360"/>
          </a:xfrm>
        </p:spPr>
        <p:txBody>
          <a:bodyPr>
            <a:noAutofit/>
          </a:bodyPr>
          <a:lstStyle/>
          <a:p>
            <a:r>
              <a:rPr lang="en-US" sz="2400" dirty="0"/>
              <a:t>Texas Pathways: Comparisons with Extra Large Colleges (2021 Data Collection)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3BD23-6090-CE9A-0957-AF32B0F59B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6850" y="6211888"/>
            <a:ext cx="565150" cy="407987"/>
          </a:xfrm>
          <a:prstGeom prst="rect">
            <a:avLst/>
          </a:prstGeom>
        </p:spPr>
        <p:txBody>
          <a:bodyPr/>
          <a:lstStyle/>
          <a:p>
            <a:fld id="{31EC62AD-1449-9143-8F26-15D729BEA7F6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908C5DB-84D3-E48E-D13F-32998D27C63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8740860"/>
              </p:ext>
            </p:extLst>
          </p:nvPr>
        </p:nvGraphicFramePr>
        <p:xfrm>
          <a:off x="196132" y="1339850"/>
          <a:ext cx="3614738" cy="551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B4DF9FED-FE32-C0C2-1046-F15F3353C999}"/>
              </a:ext>
            </a:extLst>
          </p:cNvPr>
          <p:cNvGraphicFramePr>
            <a:graphicFrameLocks/>
          </p:cNvGraphicFramePr>
          <p:nvPr/>
        </p:nvGraphicFramePr>
        <p:xfrm>
          <a:off x="8381132" y="1342770"/>
          <a:ext cx="3649475" cy="551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C417592-1EE2-CD44-0E91-28489A44947D}"/>
              </a:ext>
            </a:extLst>
          </p:cNvPr>
          <p:cNvGraphicFramePr>
            <a:graphicFrameLocks/>
          </p:cNvGraphicFramePr>
          <p:nvPr/>
        </p:nvGraphicFramePr>
        <p:xfrm>
          <a:off x="4187032" y="1339850"/>
          <a:ext cx="3817937" cy="551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6786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>
          <a:extLst>
            <a:ext uri="{FF2B5EF4-FFF2-40B4-BE49-F238E27FC236}">
              <a16:creationId xmlns:a16="http://schemas.microsoft.com/office/drawing/2014/main" id="{9CC451BC-F6C5-858C-1011-EEE4984A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6814cf998_1_3">
            <a:extLst>
              <a:ext uri="{FF2B5EF4-FFF2-40B4-BE49-F238E27FC236}">
                <a16:creationId xmlns:a16="http://schemas.microsoft.com/office/drawing/2014/main" id="{5EE59D8F-0642-02DF-D81D-A47435B55A6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430000" y="6211614"/>
            <a:ext cx="5658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venir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venir"/>
                <a:sym typeface="Aveni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7D31"/>
                </a:buClr>
                <a:buSzPts val="1600"/>
                <a:buFont typeface="Avenir"/>
                <a:buNone/>
                <a:tabLst/>
                <a:defRPr/>
              </a:pPr>
              <a:t>13</a:t>
            </a:fld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venir"/>
              <a:sym typeface="Aveni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48483-6327-DB58-E688-AE672A5E79D1}"/>
              </a:ext>
            </a:extLst>
          </p:cNvPr>
          <p:cNvSpPr txBox="1"/>
          <p:nvPr/>
        </p:nvSpPr>
        <p:spPr>
          <a:xfrm>
            <a:off x="1597790" y="3079907"/>
            <a:ext cx="9254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atin typeface="Gotham Black" panose="02000604040000020004" pitchFamily="2" charset="0"/>
              </a:rPr>
              <a:t>QUESTIONS?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otham Black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2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6714CD-4479-067C-866B-67B9FE7C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5C248D5-CD2F-39F2-531B-D1316AD8A14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01457797"/>
              </p:ext>
            </p:extLst>
          </p:nvPr>
        </p:nvGraphicFramePr>
        <p:xfrm>
          <a:off x="1066800" y="948531"/>
          <a:ext cx="10058400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AB34D685-60A5-2E2A-6FD9-74B02009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76" y="0"/>
            <a:ext cx="10414564" cy="800875"/>
          </a:xfrm>
        </p:spPr>
        <p:txBody>
          <a:bodyPr/>
          <a:lstStyle/>
          <a:p>
            <a:r>
              <a:rPr lang="en-US" dirty="0"/>
              <a:t>3-Year Graduation rates of Achieving the Dream first time in college (FTIC) students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2BC08-0F64-E053-9E2C-351825BB4E5E}"/>
              </a:ext>
            </a:extLst>
          </p:cNvPr>
          <p:cNvSpPr txBox="1"/>
          <p:nvPr/>
        </p:nvSpPr>
        <p:spPr>
          <a:xfrm>
            <a:off x="8228179" y="6046246"/>
            <a:ext cx="54282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Source: HCC CPI data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As of 4/14/2024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SCH FTIC only, </a:t>
            </a:r>
          </a:p>
        </p:txBody>
      </p:sp>
    </p:spTree>
    <p:extLst>
      <p:ext uri="{BB962C8B-B14F-4D97-AF65-F5344CB8AC3E}">
        <p14:creationId xmlns:p14="http://schemas.microsoft.com/office/powerpoint/2010/main" val="74273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CD9C4E-87DD-F9EF-1CED-B01991DA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73" y="806301"/>
            <a:ext cx="11436626" cy="75536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 frequently transfer before earning an award </a:t>
            </a:r>
            <a:br>
              <a:rPr lang="en-US" dirty="0"/>
            </a:br>
            <a:r>
              <a:rPr lang="en-US" dirty="0"/>
              <a:t>(4-year rates)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3E630-3F42-C087-3881-F769EB2CC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0617"/>
              </p:ext>
            </p:extLst>
          </p:nvPr>
        </p:nvGraphicFramePr>
        <p:xfrm>
          <a:off x="2709334" y="1424193"/>
          <a:ext cx="6548016" cy="446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95DBE8-AC84-6BD1-27BA-CDB1B7A50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27880"/>
              </p:ext>
            </p:extLst>
          </p:nvPr>
        </p:nvGraphicFramePr>
        <p:xfrm>
          <a:off x="1855946" y="5393628"/>
          <a:ext cx="6252307" cy="1266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6552">
                  <a:extLst>
                    <a:ext uri="{9D8B030D-6E8A-4147-A177-3AD203B41FA5}">
                      <a16:colId xmlns:a16="http://schemas.microsoft.com/office/drawing/2014/main" val="4165620259"/>
                    </a:ext>
                  </a:extLst>
                </a:gridCol>
                <a:gridCol w="3435755">
                  <a:extLst>
                    <a:ext uri="{9D8B030D-6E8A-4147-A177-3AD203B41FA5}">
                      <a16:colId xmlns:a16="http://schemas.microsoft.com/office/drawing/2014/main" val="2807898990"/>
                    </a:ext>
                  </a:extLst>
                </a:gridCol>
              </a:tblGrid>
              <a:tr h="2094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Fall 2019 to Summer 2023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045654"/>
                  </a:ext>
                </a:extLst>
              </a:tr>
              <a:tr h="597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Total Transfer Rate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26.2%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80405"/>
                  </a:ext>
                </a:extLst>
              </a:tr>
              <a:tr h="3861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Total Award Rate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17.2%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630722"/>
                  </a:ext>
                </a:extLst>
              </a:tr>
            </a:tbl>
          </a:graphicData>
        </a:graphic>
      </p:graphicFrame>
      <p:sp>
        <p:nvSpPr>
          <p:cNvPr id="2" name="Left Brace 1">
            <a:extLst>
              <a:ext uri="{FF2B5EF4-FFF2-40B4-BE49-F238E27FC236}">
                <a16:creationId xmlns:a16="http://schemas.microsoft.com/office/drawing/2014/main" id="{4A6FA38E-F6ED-0DBA-E17E-6BEB56A816A9}"/>
              </a:ext>
            </a:extLst>
          </p:cNvPr>
          <p:cNvSpPr/>
          <p:nvPr/>
        </p:nvSpPr>
        <p:spPr>
          <a:xfrm rot="10800000">
            <a:off x="6939568" y="3167151"/>
            <a:ext cx="425004" cy="872131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2D09328E-B575-BE72-330F-62366D84019F}"/>
              </a:ext>
            </a:extLst>
          </p:cNvPr>
          <p:cNvSpPr/>
          <p:nvPr/>
        </p:nvSpPr>
        <p:spPr>
          <a:xfrm>
            <a:off x="5136031" y="3676144"/>
            <a:ext cx="425004" cy="1612801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02A6A-8EBB-86DC-5E16-0F0EE36D6573}"/>
              </a:ext>
            </a:extLst>
          </p:cNvPr>
          <p:cNvSpPr txBox="1"/>
          <p:nvPr/>
        </p:nvSpPr>
        <p:spPr>
          <a:xfrm>
            <a:off x="5857805" y="2472744"/>
            <a:ext cx="864729" cy="369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35.9%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54C1BC-D0DC-E62E-47DE-B71EA289BBBE}"/>
              </a:ext>
            </a:extLst>
          </p:cNvPr>
          <p:cNvCxnSpPr>
            <a:cxnSpLocks/>
          </p:cNvCxnSpPr>
          <p:nvPr/>
        </p:nvCxnSpPr>
        <p:spPr>
          <a:xfrm flipH="1">
            <a:off x="6944933" y="2256068"/>
            <a:ext cx="1812701" cy="216676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30F945-25B0-FE40-D67D-F5684D1B1CA8}"/>
              </a:ext>
            </a:extLst>
          </p:cNvPr>
          <p:cNvSpPr txBox="1"/>
          <p:nvPr/>
        </p:nvSpPr>
        <p:spPr>
          <a:xfrm>
            <a:off x="8600856" y="1899523"/>
            <a:ext cx="1812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Combined Award/Transfer Rate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7DCFD-FADE-23B0-4BE7-980FD38D4E88}"/>
              </a:ext>
            </a:extLst>
          </p:cNvPr>
          <p:cNvSpPr txBox="1"/>
          <p:nvPr/>
        </p:nvSpPr>
        <p:spPr>
          <a:xfrm>
            <a:off x="8649884" y="6027124"/>
            <a:ext cx="3164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Fall 2019-Summer 2023, as of 4/10/2024</a:t>
            </a:r>
          </a:p>
          <a:p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HCC CPI Dataset</a:t>
            </a:r>
          </a:p>
        </p:txBody>
      </p:sp>
    </p:spTree>
    <p:extLst>
      <p:ext uri="{BB962C8B-B14F-4D97-AF65-F5344CB8AC3E}">
        <p14:creationId xmlns:p14="http://schemas.microsoft.com/office/powerpoint/2010/main" val="161182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CD9C4E-87DD-F9EF-1CED-B01991DA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87" y="911047"/>
            <a:ext cx="11436626" cy="75536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Workforce students are more likely to earn an award within 4 (Certificates or Associates)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3E630-3F42-C087-3881-F769EB2CC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386873"/>
              </p:ext>
            </p:extLst>
          </p:nvPr>
        </p:nvGraphicFramePr>
        <p:xfrm>
          <a:off x="2438400" y="1424193"/>
          <a:ext cx="8534400" cy="400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95DBE8-AC84-6BD1-27BA-CDB1B7A50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666951"/>
              </p:ext>
            </p:extLst>
          </p:nvPr>
        </p:nvGraphicFramePr>
        <p:xfrm>
          <a:off x="694266" y="4876801"/>
          <a:ext cx="8398935" cy="16595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637">
                  <a:extLst>
                    <a:ext uri="{9D8B030D-6E8A-4147-A177-3AD203B41FA5}">
                      <a16:colId xmlns:a16="http://schemas.microsoft.com/office/drawing/2014/main" val="4165620259"/>
                    </a:ext>
                  </a:extLst>
                </a:gridCol>
                <a:gridCol w="3293297">
                  <a:extLst>
                    <a:ext uri="{9D8B030D-6E8A-4147-A177-3AD203B41FA5}">
                      <a16:colId xmlns:a16="http://schemas.microsoft.com/office/drawing/2014/main" val="2905853665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807898990"/>
                    </a:ext>
                  </a:extLst>
                </a:gridCol>
              </a:tblGrid>
              <a:tr h="6764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Academic</a:t>
                      </a:r>
                    </a:p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2019 to Summer 2023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Workforce</a:t>
                      </a:r>
                    </a:p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2019 to Summer 2023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045654"/>
                  </a:ext>
                </a:extLst>
              </a:tr>
              <a:tr h="597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Total Transfer Rate</a:t>
                      </a:r>
                      <a:endParaRPr lang="en-US" sz="1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30.5%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10.3%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80405"/>
                  </a:ext>
                </a:extLst>
              </a:tr>
              <a:tr h="3861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Total Award Rate</a:t>
                      </a:r>
                      <a:endParaRPr lang="en-US" sz="1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16.0%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21.8%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63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CD9C4E-87DD-F9EF-1CED-B01991DA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273" y="806301"/>
            <a:ext cx="11436626" cy="75536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Students frequently transfer before earning an award </a:t>
            </a:r>
            <a:br>
              <a:rPr lang="en-US" dirty="0"/>
            </a:br>
            <a:r>
              <a:rPr lang="en-US" dirty="0"/>
              <a:t>(4-year rates)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03E630-3F42-C087-3881-F769EB2CC4B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3829" y="1730060"/>
          <a:ext cx="10860068" cy="400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95DBE8-AC84-6BD1-27BA-CDB1B7A50275}"/>
              </a:ext>
            </a:extLst>
          </p:cNvPr>
          <p:cNvGraphicFramePr>
            <a:graphicFrameLocks noGrp="1"/>
          </p:cNvGraphicFramePr>
          <p:nvPr/>
        </p:nvGraphicFramePr>
        <p:xfrm>
          <a:off x="190226" y="4920487"/>
          <a:ext cx="11436624" cy="1914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7158">
                  <a:extLst>
                    <a:ext uri="{9D8B030D-6E8A-4147-A177-3AD203B41FA5}">
                      <a16:colId xmlns:a16="http://schemas.microsoft.com/office/drawing/2014/main" val="4165620259"/>
                    </a:ext>
                  </a:extLst>
                </a:gridCol>
                <a:gridCol w="1557395">
                  <a:extLst>
                    <a:ext uri="{9D8B030D-6E8A-4147-A177-3AD203B41FA5}">
                      <a16:colId xmlns:a16="http://schemas.microsoft.com/office/drawing/2014/main" val="3534160439"/>
                    </a:ext>
                  </a:extLst>
                </a:gridCol>
                <a:gridCol w="1750692">
                  <a:extLst>
                    <a:ext uri="{9D8B030D-6E8A-4147-A177-3AD203B41FA5}">
                      <a16:colId xmlns:a16="http://schemas.microsoft.com/office/drawing/2014/main" val="2958295697"/>
                    </a:ext>
                  </a:extLst>
                </a:gridCol>
                <a:gridCol w="1751309">
                  <a:extLst>
                    <a:ext uri="{9D8B030D-6E8A-4147-A177-3AD203B41FA5}">
                      <a16:colId xmlns:a16="http://schemas.microsoft.com/office/drawing/2014/main" val="1602251885"/>
                    </a:ext>
                  </a:extLst>
                </a:gridCol>
                <a:gridCol w="1642820">
                  <a:extLst>
                    <a:ext uri="{9D8B030D-6E8A-4147-A177-3AD203B41FA5}">
                      <a16:colId xmlns:a16="http://schemas.microsoft.com/office/drawing/2014/main" val="377337304"/>
                    </a:ext>
                  </a:extLst>
                </a:gridCol>
                <a:gridCol w="1766125">
                  <a:extLst>
                    <a:ext uri="{9D8B030D-6E8A-4147-A177-3AD203B41FA5}">
                      <a16:colId xmlns:a16="http://schemas.microsoft.com/office/drawing/2014/main" val="2905853665"/>
                    </a:ext>
                  </a:extLst>
                </a:gridCol>
                <a:gridCol w="1631125">
                  <a:extLst>
                    <a:ext uri="{9D8B030D-6E8A-4147-A177-3AD203B41FA5}">
                      <a16:colId xmlns:a16="http://schemas.microsoft.com/office/drawing/2014/main" val="2807898990"/>
                    </a:ext>
                  </a:extLst>
                </a:gridCol>
              </a:tblGrid>
              <a:tr h="759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2014 to Summer 2018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2015 to Summer 2019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2016 to Summer 2020</a:t>
                      </a:r>
                      <a:endParaRPr lang="en-US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2017 to Summer 2021</a:t>
                      </a:r>
                      <a:endParaRPr lang="en-US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2018 to Summer 2022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Fall 2019 to Summer 2023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045654"/>
                  </a:ext>
                </a:extLst>
              </a:tr>
              <a:tr h="59700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Total Transfer Rate</a:t>
                      </a:r>
                      <a:endParaRPr lang="en-US" sz="1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29.40%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29.80%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28.70%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27.60%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29.30%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30.40%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80405"/>
                  </a:ext>
                </a:extLst>
              </a:tr>
              <a:tr h="38613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Total Award Rate</a:t>
                      </a:r>
                      <a:endParaRPr lang="en-US" sz="1800" b="1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16.30%</a:t>
                      </a:r>
                      <a:endParaRPr lang="en-US" sz="1800" b="0" i="0" u="none" strike="noStrike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18.00%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17.50%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16.00%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15.10%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15.90%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63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9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472973-917C-2F95-BC34-0CF3118A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9F67ED-A081-E9C0-B234-F299166BB6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5431" y="774915"/>
            <a:ext cx="10497389" cy="5328705"/>
          </a:xfrm>
        </p:spPr>
        <p:txBody>
          <a:bodyPr>
            <a:normAutofit fontScale="85000" lnSpcReduction="20000"/>
          </a:bodyPr>
          <a:lstStyle/>
          <a:p>
            <a:pPr indent="0"/>
            <a:r>
              <a:rPr lang="en-US" dirty="0"/>
              <a:t>Measures of early momentum in the first year predict associates degree attainment within 3 years at a community college and obtaining a baccalaureate within 6-years</a:t>
            </a:r>
          </a:p>
          <a:p>
            <a:pPr indent="0"/>
            <a:endParaRPr lang="en-US" dirty="0"/>
          </a:p>
          <a:p>
            <a:pPr marL="228600" indent="-457200">
              <a:buFont typeface="Wingdings" pitchFamily="2" charset="2"/>
              <a:buChar char="Ø"/>
            </a:pPr>
            <a:r>
              <a:rPr lang="en-US" dirty="0"/>
              <a:t>Persisted from Fall to Spring</a:t>
            </a:r>
          </a:p>
          <a:p>
            <a:pPr marL="228600" indent="-457200">
              <a:buFont typeface="Wingdings" pitchFamily="2" charset="2"/>
              <a:buChar char="Ø"/>
            </a:pPr>
            <a:r>
              <a:rPr lang="en-US" dirty="0"/>
              <a:t>(Persisted from First Fall to Second Fall)</a:t>
            </a:r>
          </a:p>
          <a:p>
            <a:pPr marL="228600" indent="-457200">
              <a:buFont typeface="Wingdings" pitchFamily="2" charset="2"/>
              <a:buChar char="Ø"/>
            </a:pPr>
            <a:endParaRPr lang="en-US" dirty="0"/>
          </a:p>
          <a:p>
            <a:pPr marL="228600" indent="-457200">
              <a:buFont typeface="Wingdings" pitchFamily="2" charset="2"/>
              <a:buChar char="Ø"/>
            </a:pPr>
            <a:r>
              <a:rPr lang="en-US" dirty="0"/>
              <a:t>Earned 6+ College Credits in Term 1</a:t>
            </a:r>
          </a:p>
          <a:p>
            <a:pPr marL="228600" indent="-457200">
              <a:buFont typeface="Wingdings" pitchFamily="2" charset="2"/>
              <a:buChar char="Ø"/>
            </a:pPr>
            <a:r>
              <a:rPr lang="en-US" dirty="0"/>
              <a:t>Earned 15+ College Credits in Year 1</a:t>
            </a:r>
          </a:p>
          <a:p>
            <a:pPr marL="228600" indent="-457200">
              <a:buFont typeface="Wingdings" pitchFamily="2" charset="2"/>
              <a:buChar char="Ø"/>
            </a:pPr>
            <a:endParaRPr lang="en-US" dirty="0"/>
          </a:p>
          <a:p>
            <a:pPr marL="228600" indent="-457200">
              <a:buFont typeface="Wingdings" pitchFamily="2" charset="2"/>
              <a:buChar char="Ø"/>
            </a:pPr>
            <a:r>
              <a:rPr lang="en-US" dirty="0"/>
              <a:t>Completed College English in Year 1</a:t>
            </a:r>
          </a:p>
          <a:p>
            <a:pPr marL="228600" indent="-457200">
              <a:buFont typeface="Wingdings" pitchFamily="2" charset="2"/>
              <a:buChar char="Ø"/>
            </a:pPr>
            <a:r>
              <a:rPr lang="en-US" dirty="0"/>
              <a:t>Completed College Math in Year 1</a:t>
            </a:r>
          </a:p>
          <a:p>
            <a:pPr marL="228600" indent="-457200">
              <a:buFont typeface="Wingdings" pitchFamily="2" charset="2"/>
              <a:buChar char="Ø"/>
            </a:pPr>
            <a:r>
              <a:rPr lang="en-US" dirty="0"/>
              <a:t>College-Level Course Completion Rate in First Academic Year</a:t>
            </a:r>
          </a:p>
          <a:p>
            <a:pPr marL="228600" indent="-46038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CB4E672-0D3E-7E62-F388-B9531EEF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Momentum Measures Predict Subsequent Success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A248A-6DE8-B03E-84F2-43262D45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D7B577-38C2-192F-2867-28FBA7B3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5" y="403542"/>
            <a:ext cx="9265920" cy="350520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Cohort Retention: Fall to Spring and Fall to Fall Retention for entering FTIC students has been largely flat.</a:t>
            </a:r>
            <a:br>
              <a:rPr lang="en-US" dirty="0"/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BF28F1-CE65-78D3-A542-0446FA628AC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6588593"/>
              </p:ext>
            </p:extLst>
          </p:nvPr>
        </p:nvGraphicFramePr>
        <p:xfrm>
          <a:off x="1074738" y="1143000"/>
          <a:ext cx="10688476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0FEA94B-2456-2F28-B19B-069A884F5F51}"/>
              </a:ext>
            </a:extLst>
          </p:cNvPr>
          <p:cNvSpPr txBox="1"/>
          <p:nvPr/>
        </p:nvSpPr>
        <p:spPr>
          <a:xfrm>
            <a:off x="8746260" y="6085126"/>
            <a:ext cx="3249608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Source: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PS_DASH_Retention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CPI data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As of 4/14/2024, FTIC only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AtD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Cohort</a:t>
            </a:r>
          </a:p>
        </p:txBody>
      </p:sp>
    </p:spTree>
    <p:extLst>
      <p:ext uri="{BB962C8B-B14F-4D97-AF65-F5344CB8AC3E}">
        <p14:creationId xmlns:p14="http://schemas.microsoft.com/office/powerpoint/2010/main" val="5397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1A248A-6DE8-B03E-84F2-43262D45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D7B577-38C2-192F-2867-28FBA7B3D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13" y="403542"/>
            <a:ext cx="9265920" cy="350520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Cohort Credit Attainment: The percentage of students earning at least 6 college level credits in the first term increased in Fall 2023. 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BF28F1-CE65-78D3-A542-0446FA628AC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8598348"/>
              </p:ext>
            </p:extLst>
          </p:nvPr>
        </p:nvGraphicFramePr>
        <p:xfrm>
          <a:off x="1074738" y="1143000"/>
          <a:ext cx="10058400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0FEA94B-2456-2F28-B19B-069A884F5F51}"/>
              </a:ext>
            </a:extLst>
          </p:cNvPr>
          <p:cNvSpPr txBox="1"/>
          <p:nvPr/>
        </p:nvSpPr>
        <p:spPr>
          <a:xfrm>
            <a:off x="7881750" y="6046246"/>
            <a:ext cx="478159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Source: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PS_DASH_Retention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CPI data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As of 4/14/2024</a:t>
            </a:r>
          </a:p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AtD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 Cohort</a:t>
            </a:r>
          </a:p>
        </p:txBody>
      </p:sp>
    </p:spTree>
    <p:extLst>
      <p:ext uri="{BB962C8B-B14F-4D97-AF65-F5344CB8AC3E}">
        <p14:creationId xmlns:p14="http://schemas.microsoft.com/office/powerpoint/2010/main" val="4936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14422-7FF9-0E36-3835-6AB17B72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62AD-1449-9143-8F26-15D729BEA7F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1CA213-5E28-C31E-ABBE-81E8245167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34406942"/>
              </p:ext>
            </p:extLst>
          </p:nvPr>
        </p:nvGraphicFramePr>
        <p:xfrm>
          <a:off x="6485466" y="1012274"/>
          <a:ext cx="4631796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7323BE-ED46-AE1E-834E-26D69ED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8" y="160020"/>
            <a:ext cx="11259222" cy="613852"/>
          </a:xfrm>
        </p:spPr>
        <p:txBody>
          <a:bodyPr/>
          <a:lstStyle/>
          <a:p>
            <a:r>
              <a:rPr lang="en-US" dirty="0"/>
              <a:t>Academic Transfer-Intending Students (AS, AA, AAT): Gateway Course Completion: Math and English in Year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E4FA1-2E70-3529-456B-7098983D8221}"/>
              </a:ext>
            </a:extLst>
          </p:cNvPr>
          <p:cNvSpPr txBox="1"/>
          <p:nvPr/>
        </p:nvSpPr>
        <p:spPr>
          <a:xfrm>
            <a:off x="8573603" y="6211614"/>
            <a:ext cx="5087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Source: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PS_DASH_Enrollment_Curr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, CPI data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As of 4/14/2024, FTIC only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SCH only, entering academic majors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58454B0-C150-D5D5-9794-86772684E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45453"/>
              </p:ext>
            </p:extLst>
          </p:nvPr>
        </p:nvGraphicFramePr>
        <p:xfrm>
          <a:off x="1464204" y="1012274"/>
          <a:ext cx="4631796" cy="4960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21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CC Colors">
      <a:dk1>
        <a:srgbClr val="000000"/>
      </a:dk1>
      <a:lt1>
        <a:srgbClr val="FFFFFF"/>
      </a:lt1>
      <a:dk2>
        <a:srgbClr val="555659"/>
      </a:dk2>
      <a:lt2>
        <a:srgbClr val="8A8A8D"/>
      </a:lt2>
      <a:accent1>
        <a:srgbClr val="FFB819"/>
      </a:accent1>
      <a:accent2>
        <a:srgbClr val="EF7622"/>
      </a:accent2>
      <a:accent3>
        <a:srgbClr val="D9272E"/>
      </a:accent3>
      <a:accent4>
        <a:srgbClr val="6CC049"/>
      </a:accent4>
      <a:accent5>
        <a:srgbClr val="0093C9"/>
      </a:accent5>
      <a:accent6>
        <a:srgbClr val="E56385"/>
      </a:accent6>
      <a:hlink>
        <a:srgbClr val="0075C9"/>
      </a:hlink>
      <a:folHlink>
        <a:srgbClr val="490D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>
          <a:lnSpc>
            <a:spcPts val="4300"/>
          </a:lnSpc>
          <a:defRPr sz="3600" dirty="0" smtClean="0">
            <a:latin typeface="Avenir Book" charset="0"/>
            <a:ea typeface="Avenir Book" charset="0"/>
            <a:cs typeface="Avenir Book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DFB65B06-AE31-D54D-8695-EAE3DE309C73}" vid="{4851E087-11C8-4440-8405-AFC9335C482C}"/>
    </a:ext>
  </a:extLst>
</a:theme>
</file>

<file path=ppt/theme/theme2.xml><?xml version="1.0" encoding="utf-8"?>
<a:theme xmlns:a="http://schemas.openxmlformats.org/drawingml/2006/main" name="Top Bar - White">
  <a:themeElements>
    <a:clrScheme name="Custom 1">
      <a:dk1>
        <a:srgbClr val="000000"/>
      </a:dk1>
      <a:lt1>
        <a:srgbClr val="FFFFFF"/>
      </a:lt1>
      <a:dk2>
        <a:srgbClr val="555659"/>
      </a:dk2>
      <a:lt2>
        <a:srgbClr val="8A8A8D"/>
      </a:lt2>
      <a:accent1>
        <a:srgbClr val="FFB819"/>
      </a:accent1>
      <a:accent2>
        <a:srgbClr val="EF7622"/>
      </a:accent2>
      <a:accent3>
        <a:srgbClr val="D9272E"/>
      </a:accent3>
      <a:accent4>
        <a:srgbClr val="6CC049"/>
      </a:accent4>
      <a:accent5>
        <a:srgbClr val="0093C9"/>
      </a:accent5>
      <a:accent6>
        <a:srgbClr val="E56385"/>
      </a:accent6>
      <a:hlink>
        <a:srgbClr val="0075C9"/>
      </a:hlink>
      <a:folHlink>
        <a:srgbClr val="490D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FB65B06-AE31-D54D-8695-EAE3DE309C73}" vid="{29D5D90B-C07A-3441-848B-AE74A7B3E5AE}"/>
    </a:ext>
  </a:extLst>
</a:theme>
</file>

<file path=ppt/theme/theme3.xml><?xml version="1.0" encoding="utf-8"?>
<a:theme xmlns:a="http://schemas.openxmlformats.org/drawingml/2006/main" name="Top Bar - Black">
  <a:themeElements>
    <a:clrScheme name="HCC Pall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819"/>
      </a:accent1>
      <a:accent2>
        <a:srgbClr val="D9272E"/>
      </a:accent2>
      <a:accent3>
        <a:srgbClr val="E56385"/>
      </a:accent3>
      <a:accent4>
        <a:srgbClr val="EF7622"/>
      </a:accent4>
      <a:accent5>
        <a:srgbClr val="6CC049"/>
      </a:accent5>
      <a:accent6>
        <a:srgbClr val="0093C9"/>
      </a:accent6>
      <a:hlink>
        <a:srgbClr val="0075C9"/>
      </a:hlink>
      <a:folHlink>
        <a:srgbClr val="490D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FB65B06-AE31-D54D-8695-EAE3DE309C73}" vid="{CAEDC8A1-3E93-7744-A6B1-0475ED434651}"/>
    </a:ext>
  </a:extLst>
</a:theme>
</file>

<file path=ppt/theme/theme4.xml><?xml version="1.0" encoding="utf-8"?>
<a:theme xmlns:a="http://schemas.openxmlformats.org/drawingml/2006/main" name="1_Top Bar - Whi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op Bar -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C-2022.powerpoint-template" id="{FA5A9C09-E34E-C245-A7C0-D5F4D3531F7C}" vid="{338132CE-374E-1144-8D78-75B4D0B08C4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17855</TotalTime>
  <Words>600</Words>
  <Application>Microsoft Office PowerPoint</Application>
  <PresentationFormat>Widescreen</PresentationFormat>
  <Paragraphs>128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Avenir</vt:lpstr>
      <vt:lpstr>Avenir Book</vt:lpstr>
      <vt:lpstr>Avenir Heavy</vt:lpstr>
      <vt:lpstr>Avenir Light</vt:lpstr>
      <vt:lpstr>Avenir Medium</vt:lpstr>
      <vt:lpstr>Calibri</vt:lpstr>
      <vt:lpstr>Gotham Black</vt:lpstr>
      <vt:lpstr>LucidaGrande</vt:lpstr>
      <vt:lpstr>Merriweather Sans</vt:lpstr>
      <vt:lpstr>Wingdings</vt:lpstr>
      <vt:lpstr>Office Theme</vt:lpstr>
      <vt:lpstr>Top Bar - White</vt:lpstr>
      <vt:lpstr>Top Bar - Black</vt:lpstr>
      <vt:lpstr>1_Top Bar - White</vt:lpstr>
      <vt:lpstr>2_Top Bar - White</vt:lpstr>
      <vt:lpstr>Pathways  Call to Action</vt:lpstr>
      <vt:lpstr>3-Year Graduation rates of Achieving the Dream first time in college (FTIC) students</vt:lpstr>
      <vt:lpstr>Students frequently transfer before earning an award  (4-year rates)</vt:lpstr>
      <vt:lpstr>Workforce students are more likely to earn an award within 4 (Certificates or Associates) </vt:lpstr>
      <vt:lpstr>Students frequently transfer before earning an award  (4-year rates)</vt:lpstr>
      <vt:lpstr>Early Momentum Measures Predict Subsequent Success </vt:lpstr>
      <vt:lpstr>AtD Cohort Retention: Fall to Spring and Fall to Fall Retention for entering FTIC students has been largely flat. </vt:lpstr>
      <vt:lpstr>AtD Cohort Credit Attainment: The percentage of students earning at least 6 college level credits in the first term increased in Fall 2023. </vt:lpstr>
      <vt:lpstr>Academic Transfer-Intending Students (AS, AA, AAT): Gateway Course Completion: Math and English in Year 1</vt:lpstr>
      <vt:lpstr>AtD Year 1 Credit Completion Rate   68%</vt:lpstr>
      <vt:lpstr>THECB Cohort Outcomes: 2023 Higher Education Almanac</vt:lpstr>
      <vt:lpstr>Texas Pathways: Comparisons with Extra Large Colleges (2021 Data Collection)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almaguer.scott</dc:creator>
  <cp:lastModifiedBy>johnny.villaneda</cp:lastModifiedBy>
  <cp:revision>16</cp:revision>
  <dcterms:created xsi:type="dcterms:W3CDTF">2023-08-15T07:10:05Z</dcterms:created>
  <dcterms:modified xsi:type="dcterms:W3CDTF">2024-05-16T15:11:15Z</dcterms:modified>
</cp:coreProperties>
</file>